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81" r:id="rId3"/>
    <p:sldId id="265" r:id="rId4"/>
    <p:sldId id="275" r:id="rId5"/>
    <p:sldId id="257" r:id="rId6"/>
    <p:sldId id="267" r:id="rId7"/>
    <p:sldId id="266" r:id="rId8"/>
    <p:sldId id="259" r:id="rId9"/>
    <p:sldId id="263" r:id="rId10"/>
    <p:sldId id="268" r:id="rId11"/>
    <p:sldId id="277" r:id="rId12"/>
    <p:sldId id="278" r:id="rId13"/>
    <p:sldId id="270" r:id="rId14"/>
    <p:sldId id="260" r:id="rId15"/>
    <p:sldId id="279" r:id="rId16"/>
    <p:sldId id="280" r:id="rId17"/>
    <p:sldId id="273" r:id="rId18"/>
    <p:sldId id="274" r:id="rId19"/>
    <p:sldId id="261" r:id="rId20"/>
    <p:sldId id="282"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4/21/2020</a:t>
            </a:fld>
            <a:endParaRPr lang="en-US" dirty="0"/>
          </a:p>
        </p:txBody>
      </p:sp>
      <p:sp>
        <p:nvSpPr>
          <p:cNvPr id="5" name="Footer Placeholder 4"/>
          <p:cNvSpPr>
            <a:spLocks noGrp="1"/>
          </p:cNvSpPr>
          <p:nvPr>
            <p:ph type="ftr" sz="quarter" idx="11"/>
          </p:nvPr>
        </p:nvSpPr>
        <p:spPr>
          <a:xfrm>
            <a:off x="2493105" y="329307"/>
            <a:ext cx="4897310"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smtClean="0"/>
              <a:t>‹Nº›</a:t>
            </a:fld>
            <a:endParaRPr lang="en-US" dirty="0"/>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5972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89653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84460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73176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86086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4/21/2020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85589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1534695" y="2824269"/>
            <a:ext cx="4608576" cy="264445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6454792" y="2821491"/>
            <a:ext cx="4608576" cy="263737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4/21/2020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‹Nº›</a:t>
            </a:fld>
            <a:endParaRPr lang="en-US" dirty="0"/>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11512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4/21/2020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‹Nº›</a:t>
            </a:fld>
            <a:endParaRPr lang="en-US" dirty="0"/>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07801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4/21/2020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417674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4/21/2020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50979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48A87A34-81AB-432B-8DAE-1953F412C126}" type="datetimeFigureOut">
              <a:rPr lang="en-US" smtClean="0"/>
              <a:pPr/>
              <a:t>4/21/2020</a:t>
            </a:fld>
            <a:endParaRPr lang="en-US" dirty="0"/>
          </a:p>
        </p:txBody>
      </p:sp>
      <p:sp>
        <p:nvSpPr>
          <p:cNvPr id="6" name="Footer Placeholder 5"/>
          <p:cNvSpPr>
            <a:spLocks noGrp="1"/>
          </p:cNvSpPr>
          <p:nvPr>
            <p:ph type="ftr" sz="quarter" idx="11"/>
          </p:nvPr>
        </p:nvSpPr>
        <p:spPr>
          <a:xfrm>
            <a:off x="1534910" y="318640"/>
            <a:ext cx="5453475"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28104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smtClean="0"/>
              <a:pPr/>
              <a:t>4/21/2020</a:t>
            </a:fld>
            <a:endParaRPr lang="en-US" dirty="0"/>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smtClean="0"/>
              <a:pPr/>
              <a:t>‹Nº›</a:t>
            </a:fld>
            <a:endParaRPr lang="en-US" dirty="0"/>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047824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493106" y="802298"/>
            <a:ext cx="6938277" cy="2541431"/>
          </a:xfrm>
        </p:spPr>
        <p:txBody>
          <a:bodyPr>
            <a:normAutofit/>
          </a:bodyPr>
          <a:lstStyle/>
          <a:p>
            <a:pPr algn="ctr"/>
            <a:r>
              <a:rPr lang="es-MX" dirty="0" smtClean="0"/>
              <a:t> </a:t>
            </a:r>
            <a:r>
              <a:rPr lang="es-MX" sz="3600" b="1" dirty="0" smtClean="0">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Priorización curricular</a:t>
            </a:r>
            <a:r>
              <a:rPr lang="es-MX" sz="4400" b="1" dirty="0" smtClean="0">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r>
            <a:br>
              <a:rPr lang="es-MX" sz="4400" b="1" dirty="0" smtClean="0">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br>
            <a:r>
              <a:rPr lang="es-MX" sz="3200" b="1" dirty="0" smtClean="0">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Lenguaje y Comunicación/Lengua y Literatura</a:t>
            </a:r>
            <a:endParaRPr lang="es-CL" sz="3200" b="1" dirty="0">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 name="Subtítulo 2"/>
          <p:cNvSpPr>
            <a:spLocks noGrp="1"/>
          </p:cNvSpPr>
          <p:nvPr>
            <p:ph type="subTitle" idx="1"/>
          </p:nvPr>
        </p:nvSpPr>
        <p:spPr>
          <a:xfrm>
            <a:off x="2493106" y="3975342"/>
            <a:ext cx="8561746" cy="977621"/>
          </a:xfrm>
        </p:spPr>
        <p:txBody>
          <a:bodyPr/>
          <a:lstStyle/>
          <a:p>
            <a:endParaRPr lang="es-MX" cap="none" dirty="0" smtClean="0"/>
          </a:p>
          <a:p>
            <a:r>
              <a:rPr lang="es-MX" cap="none" dirty="0" smtClean="0"/>
              <a:t>Profesora: María </a:t>
            </a:r>
            <a:r>
              <a:rPr lang="es-MX" cap="none" dirty="0"/>
              <a:t>T</a:t>
            </a:r>
            <a:r>
              <a:rPr lang="es-MX" cap="none" dirty="0" smtClean="0"/>
              <a:t>eresa </a:t>
            </a:r>
            <a:r>
              <a:rPr lang="es-MX" cap="none" dirty="0"/>
              <a:t>C</a:t>
            </a:r>
            <a:r>
              <a:rPr lang="es-MX" cap="none" dirty="0" smtClean="0"/>
              <a:t>áceres T.     mcacere5@uc.cl</a:t>
            </a:r>
            <a:endParaRPr lang="es-CL" cap="none" dirty="0"/>
          </a:p>
        </p:txBody>
      </p:sp>
    </p:spTree>
    <p:extLst>
      <p:ext uri="{BB962C8B-B14F-4D97-AF65-F5344CB8AC3E}">
        <p14:creationId xmlns:p14="http://schemas.microsoft.com/office/powerpoint/2010/main" val="4215128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39199" y="504074"/>
            <a:ext cx="9520158" cy="1049235"/>
          </a:xfrm>
        </p:spPr>
        <p:txBody>
          <a:bodyPr/>
          <a:lstStyle/>
          <a:p>
            <a:r>
              <a:rPr lang="es-MX" b="1" dirty="0" smtClean="0">
                <a:solidFill>
                  <a:srgbClr val="002060"/>
                </a:solidFill>
                <a:latin typeface="Calibri" panose="020F0502020204030204" pitchFamily="34" charset="0"/>
                <a:cs typeface="Calibri" panose="020F0502020204030204" pitchFamily="34" charset="0"/>
              </a:rPr>
              <a:t>              Concepto de Habilidades</a:t>
            </a:r>
            <a:endParaRPr lang="es-CL" b="1" dirty="0">
              <a:solidFill>
                <a:srgbClr val="002060"/>
              </a:solidFill>
              <a:latin typeface="Calibri" panose="020F0502020204030204" pitchFamily="34" charset="0"/>
              <a:cs typeface="Calibri" panose="020F0502020204030204" pitchFamily="34" charset="0"/>
            </a:endParaRPr>
          </a:p>
        </p:txBody>
      </p:sp>
      <p:sp>
        <p:nvSpPr>
          <p:cNvPr id="3" name="Marcador de contenido 2"/>
          <p:cNvSpPr>
            <a:spLocks noGrp="1"/>
          </p:cNvSpPr>
          <p:nvPr>
            <p:ph idx="1"/>
          </p:nvPr>
        </p:nvSpPr>
        <p:spPr>
          <a:xfrm>
            <a:off x="1534696" y="2534194"/>
            <a:ext cx="8184070" cy="2932151"/>
          </a:xfrm>
        </p:spPr>
        <p:txBody>
          <a:bodyPr>
            <a:normAutofit/>
          </a:bodyPr>
          <a:lstStyle/>
          <a:p>
            <a:pPr marL="0" indent="0" algn="just">
              <a:buNone/>
            </a:pPr>
            <a:r>
              <a:rPr lang="es-MX" sz="2400" b="1" dirty="0" smtClean="0">
                <a:solidFill>
                  <a:srgbClr val="002060"/>
                </a:solidFill>
                <a:latin typeface="Calibri" panose="020F0502020204030204" pitchFamily="34" charset="0"/>
                <a:cs typeface="Calibri" panose="020F0502020204030204" pitchFamily="34" charset="0"/>
              </a:rPr>
              <a:t>“Las </a:t>
            </a:r>
            <a:r>
              <a:rPr lang="es-MX" sz="2400" b="1" dirty="0">
                <a:solidFill>
                  <a:srgbClr val="002060"/>
                </a:solidFill>
                <a:latin typeface="Calibri" panose="020F0502020204030204" pitchFamily="34" charset="0"/>
                <a:cs typeface="Calibri" panose="020F0502020204030204" pitchFamily="34" charset="0"/>
              </a:rPr>
              <a:t>habilidades son capacidades para realizar tareas y para solucionar problemas con precisión y adaptabilidad. Una habilidad puede desarrollarse en el ámbito intelectual, psicomotriz, afectivo y/o </a:t>
            </a:r>
            <a:r>
              <a:rPr lang="es-MX" sz="2400" b="1" dirty="0" smtClean="0">
                <a:solidFill>
                  <a:srgbClr val="002060"/>
                </a:solidFill>
                <a:latin typeface="Calibri" panose="020F0502020204030204" pitchFamily="34" charset="0"/>
                <a:cs typeface="Calibri" panose="020F0502020204030204" pitchFamily="34" charset="0"/>
              </a:rPr>
              <a:t>social” (</a:t>
            </a:r>
            <a:r>
              <a:rPr lang="es-MX" b="1" i="1" dirty="0" smtClean="0">
                <a:solidFill>
                  <a:srgbClr val="002060"/>
                </a:solidFill>
                <a:latin typeface="Calibri" panose="020F0502020204030204" pitchFamily="34" charset="0"/>
                <a:cs typeface="Calibri" panose="020F0502020204030204" pitchFamily="34" charset="0"/>
              </a:rPr>
              <a:t>Bases Curriculares 1° Básico a 2° Medio</a:t>
            </a:r>
            <a:r>
              <a:rPr lang="es-MX" sz="2400" b="1" dirty="0" smtClean="0">
                <a:solidFill>
                  <a:srgbClr val="002060"/>
                </a:solidFill>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36534081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95666" y="1468747"/>
            <a:ext cx="8562580" cy="1887950"/>
          </a:xfrm>
        </p:spPr>
        <p:txBody>
          <a:bodyPr/>
          <a:lstStyle/>
          <a:p>
            <a:r>
              <a:rPr lang="es-CL" b="1" dirty="0" smtClean="0">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Criterios de priorización </a:t>
            </a:r>
            <a:endParaRPr lang="es-CL" b="1" dirty="0">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 name="Marcador de texto 2"/>
          <p:cNvSpPr>
            <a:spLocks noGrp="1"/>
          </p:cNvSpPr>
          <p:nvPr>
            <p:ph type="body" idx="1"/>
          </p:nvPr>
        </p:nvSpPr>
        <p:spPr/>
        <p:txBody>
          <a:bodyPr/>
          <a:lstStyle/>
          <a:p>
            <a:endParaRPr lang="es-CL"/>
          </a:p>
        </p:txBody>
      </p:sp>
    </p:spTree>
    <p:extLst>
      <p:ext uri="{BB962C8B-B14F-4D97-AF65-F5344CB8AC3E}">
        <p14:creationId xmlns:p14="http://schemas.microsoft.com/office/powerpoint/2010/main" val="3137195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contenido 4"/>
          <p:cNvSpPr>
            <a:spLocks noGrp="1"/>
          </p:cNvSpPr>
          <p:nvPr>
            <p:ph idx="1"/>
          </p:nvPr>
        </p:nvSpPr>
        <p:spPr>
          <a:xfrm>
            <a:off x="1534696" y="992777"/>
            <a:ext cx="9520158" cy="4473569"/>
          </a:xfrm>
        </p:spPr>
        <p:txBody>
          <a:bodyPr>
            <a:normAutofit/>
          </a:bodyPr>
          <a:lstStyle/>
          <a:p>
            <a:r>
              <a:rPr lang="es-CL" b="1" dirty="0">
                <a:solidFill>
                  <a:srgbClr val="002060"/>
                </a:solidFill>
                <a:latin typeface="Calibri" panose="020F0502020204030204" pitchFamily="34" charset="0"/>
                <a:cs typeface="Calibri" panose="020F0502020204030204" pitchFamily="34" charset="0"/>
              </a:rPr>
              <a:t>Atender al contexto local de cada </a:t>
            </a:r>
            <a:r>
              <a:rPr lang="es-CL" b="1" dirty="0" smtClean="0">
                <a:solidFill>
                  <a:srgbClr val="002060"/>
                </a:solidFill>
                <a:latin typeface="Calibri" panose="020F0502020204030204" pitchFamily="34" charset="0"/>
                <a:cs typeface="Calibri" panose="020F0502020204030204" pitchFamily="34" charset="0"/>
              </a:rPr>
              <a:t>institución (PEI, características de estudiantes y familias, demandas de la comunidad), sea escuela artística, humanista-científico, técnico-profesional , entre otros.</a:t>
            </a:r>
          </a:p>
          <a:p>
            <a:r>
              <a:rPr lang="es-CL" b="1" dirty="0">
                <a:solidFill>
                  <a:srgbClr val="002060"/>
                </a:solidFill>
                <a:latin typeface="Calibri" panose="020F0502020204030204" pitchFamily="34" charset="0"/>
                <a:cs typeface="Calibri" panose="020F0502020204030204" pitchFamily="34" charset="0"/>
              </a:rPr>
              <a:t>Considerar todos los Ejes al momento de la </a:t>
            </a:r>
            <a:r>
              <a:rPr lang="es-CL" b="1" dirty="0" smtClean="0">
                <a:solidFill>
                  <a:srgbClr val="002060"/>
                </a:solidFill>
                <a:latin typeface="Calibri" panose="020F0502020204030204" pitchFamily="34" charset="0"/>
                <a:cs typeface="Calibri" panose="020F0502020204030204" pitchFamily="34" charset="0"/>
              </a:rPr>
              <a:t>selección de OA.</a:t>
            </a:r>
          </a:p>
          <a:p>
            <a:r>
              <a:rPr lang="es-CL" b="1" dirty="0" smtClean="0">
                <a:solidFill>
                  <a:srgbClr val="002060"/>
                </a:solidFill>
                <a:latin typeface="Calibri" panose="020F0502020204030204" pitchFamily="34" charset="0"/>
                <a:cs typeface="Calibri" panose="020F0502020204030204" pitchFamily="34" charset="0"/>
              </a:rPr>
              <a:t>Seleccionar  OA que son fundamento para aprendizajes futuros (Progresión).</a:t>
            </a:r>
          </a:p>
          <a:p>
            <a:r>
              <a:rPr lang="es-CL" b="1" dirty="0" smtClean="0">
                <a:solidFill>
                  <a:srgbClr val="002060"/>
                </a:solidFill>
                <a:latin typeface="Calibri" panose="020F0502020204030204" pitchFamily="34" charset="0"/>
                <a:cs typeface="Calibri" panose="020F0502020204030204" pitchFamily="34" charset="0"/>
              </a:rPr>
              <a:t>Delimitar  los OA que sean muy extensos , acotándolo al aprendizaje central.</a:t>
            </a:r>
          </a:p>
          <a:p>
            <a:r>
              <a:rPr lang="es-CL" b="1" dirty="0" smtClean="0">
                <a:solidFill>
                  <a:srgbClr val="002060"/>
                </a:solidFill>
                <a:latin typeface="Calibri" panose="020F0502020204030204" pitchFamily="34" charset="0"/>
                <a:cs typeface="Calibri" panose="020F0502020204030204" pitchFamily="34" charset="0"/>
              </a:rPr>
              <a:t>Considerar como referente los Estándares de Aprendizajes en Eje de Lectura, con los OA asociados. </a:t>
            </a:r>
          </a:p>
          <a:p>
            <a:r>
              <a:rPr lang="es-CL" b="1" dirty="0" smtClean="0">
                <a:solidFill>
                  <a:srgbClr val="002060"/>
                </a:solidFill>
                <a:latin typeface="Calibri" panose="020F0502020204030204" pitchFamily="34" charset="0"/>
                <a:cs typeface="Calibri" panose="020F0502020204030204" pitchFamily="34" charset="0"/>
              </a:rPr>
              <a:t>Desarrollar las competencias comunicativas  vinculadas a las evaluaciones estandarizadas (SIMCE  - prueba </a:t>
            </a:r>
            <a:r>
              <a:rPr lang="es-CL" b="1" dirty="0">
                <a:solidFill>
                  <a:srgbClr val="002060"/>
                </a:solidFill>
                <a:latin typeface="Calibri" panose="020F0502020204030204" pitchFamily="34" charset="0"/>
                <a:cs typeface="Calibri" panose="020F0502020204030204" pitchFamily="34" charset="0"/>
              </a:rPr>
              <a:t>de </a:t>
            </a:r>
            <a:r>
              <a:rPr lang="es-CL" b="1" dirty="0" smtClean="0">
                <a:solidFill>
                  <a:srgbClr val="002060"/>
                </a:solidFill>
                <a:latin typeface="Calibri" panose="020F0502020204030204" pitchFamily="34" charset="0"/>
                <a:cs typeface="Calibri" panose="020F0502020204030204" pitchFamily="34" charset="0"/>
              </a:rPr>
              <a:t>transición).  </a:t>
            </a:r>
            <a:endParaRPr lang="es-CL" b="1" dirty="0">
              <a:solidFill>
                <a:srgbClr val="002060"/>
              </a:solidFill>
              <a:latin typeface="Calibri" panose="020F0502020204030204" pitchFamily="34" charset="0"/>
              <a:cs typeface="Calibri" panose="020F0502020204030204" pitchFamily="34" charset="0"/>
            </a:endParaRPr>
          </a:p>
          <a:p>
            <a:endParaRPr lang="es-CL" dirty="0"/>
          </a:p>
        </p:txBody>
      </p:sp>
    </p:spTree>
    <p:extLst>
      <p:ext uri="{BB962C8B-B14F-4D97-AF65-F5344CB8AC3E}">
        <p14:creationId xmlns:p14="http://schemas.microsoft.com/office/powerpoint/2010/main" val="5729238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1639316" y="1233616"/>
            <a:ext cx="8562580" cy="1887950"/>
          </a:xfrm>
        </p:spPr>
        <p:txBody>
          <a:bodyPr/>
          <a:lstStyle/>
          <a:p>
            <a:r>
              <a:rPr lang="es-MX" b="1" dirty="0">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H</a:t>
            </a:r>
            <a:r>
              <a:rPr lang="es-MX" b="1" dirty="0" smtClean="0">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abilidades esenciales en la asignatura*</a:t>
            </a:r>
            <a:endParaRPr lang="es-CL" b="1" dirty="0">
              <a:solidFill>
                <a:srgbClr val="002060"/>
              </a:solidFill>
              <a:effectLst>
                <a:outerShdw blurRad="38100" dist="38100" dir="2700000" algn="tl">
                  <a:srgbClr val="000000">
                    <a:alpha val="43137"/>
                  </a:srgbClr>
                </a:outerShdw>
              </a:effectLst>
            </a:endParaRPr>
          </a:p>
        </p:txBody>
      </p:sp>
      <p:sp>
        <p:nvSpPr>
          <p:cNvPr id="5" name="Marcador de texto 4"/>
          <p:cNvSpPr>
            <a:spLocks noGrp="1"/>
          </p:cNvSpPr>
          <p:nvPr>
            <p:ph type="body" idx="1"/>
          </p:nvPr>
        </p:nvSpPr>
        <p:spPr/>
        <p:txBody>
          <a:bodyPr/>
          <a:lstStyle/>
          <a:p>
            <a:endParaRPr lang="es-CL"/>
          </a:p>
        </p:txBody>
      </p:sp>
    </p:spTree>
    <p:extLst>
      <p:ext uri="{BB962C8B-B14F-4D97-AF65-F5344CB8AC3E}">
        <p14:creationId xmlns:p14="http://schemas.microsoft.com/office/powerpoint/2010/main" val="20533890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43256" y="399570"/>
            <a:ext cx="9520158" cy="1049235"/>
          </a:xfrm>
        </p:spPr>
        <p:txBody>
          <a:bodyPr/>
          <a:lstStyle/>
          <a:p>
            <a:r>
              <a:rPr lang="es-MX" dirty="0" smtClean="0">
                <a:latin typeface="Calibri" panose="020F0502020204030204" pitchFamily="34" charset="0"/>
                <a:cs typeface="Calibri" panose="020F0502020204030204" pitchFamily="34" charset="0"/>
              </a:rPr>
              <a:t>                                  </a:t>
            </a:r>
            <a:r>
              <a:rPr lang="es-MX" b="1" dirty="0" smtClean="0">
                <a:solidFill>
                  <a:srgbClr val="002060"/>
                </a:solidFill>
                <a:latin typeface="Calibri" panose="020F0502020204030204" pitchFamily="34" charset="0"/>
                <a:cs typeface="Calibri" panose="020F0502020204030204" pitchFamily="34" charset="0"/>
              </a:rPr>
              <a:t>Eje de Lectura </a:t>
            </a:r>
            <a:endParaRPr lang="es-CL" b="1" dirty="0">
              <a:solidFill>
                <a:srgbClr val="002060"/>
              </a:solidFill>
              <a:latin typeface="Calibri" panose="020F0502020204030204" pitchFamily="34" charset="0"/>
              <a:cs typeface="Calibri" panose="020F0502020204030204" pitchFamily="34" charset="0"/>
            </a:endParaRPr>
          </a:p>
        </p:txBody>
      </p:sp>
      <p:sp>
        <p:nvSpPr>
          <p:cNvPr id="3" name="CuadroTexto 2"/>
          <p:cNvSpPr txBox="1"/>
          <p:nvPr/>
        </p:nvSpPr>
        <p:spPr>
          <a:xfrm>
            <a:off x="1371221" y="2626527"/>
            <a:ext cx="2573383" cy="1323439"/>
          </a:xfrm>
          <a:prstGeom prst="rect">
            <a:avLst/>
          </a:prstGeom>
          <a:solidFill>
            <a:schemeClr val="accent5">
              <a:lumMod val="40000"/>
              <a:lumOff val="60000"/>
            </a:schemeClr>
          </a:solidFill>
          <a:ln>
            <a:noFill/>
          </a:ln>
        </p:spPr>
        <p:txBody>
          <a:bodyPr wrap="square" rtlCol="0">
            <a:spAutoFit/>
          </a:bodyPr>
          <a:lstStyle/>
          <a:p>
            <a:pPr lvl="0" algn="just"/>
            <a:r>
              <a:rPr lang="es-ES" sz="2000" dirty="0">
                <a:solidFill>
                  <a:srgbClr val="002060"/>
                </a:solidFill>
                <a:latin typeface="Calibri" panose="020F0502020204030204" pitchFamily="34" charset="0"/>
                <a:cs typeface="Calibri" panose="020F0502020204030204" pitchFamily="34" charset="0"/>
              </a:rPr>
              <a:t>Localizar información explícita e implícita en distintos tipos de </a:t>
            </a:r>
            <a:r>
              <a:rPr lang="es-ES" sz="2000" dirty="0" smtClean="0">
                <a:solidFill>
                  <a:srgbClr val="002060"/>
                </a:solidFill>
                <a:latin typeface="Calibri" panose="020F0502020204030204" pitchFamily="34" charset="0"/>
                <a:cs typeface="Calibri" panose="020F0502020204030204" pitchFamily="34" charset="0"/>
              </a:rPr>
              <a:t>textos.</a:t>
            </a:r>
            <a:endParaRPr lang="es-ES" sz="2000" dirty="0">
              <a:solidFill>
                <a:srgbClr val="002060"/>
              </a:solidFill>
              <a:latin typeface="Calibri" panose="020F0502020204030204" pitchFamily="34" charset="0"/>
              <a:cs typeface="Calibri" panose="020F0502020204030204" pitchFamily="34" charset="0"/>
            </a:endParaRPr>
          </a:p>
        </p:txBody>
      </p:sp>
      <p:sp>
        <p:nvSpPr>
          <p:cNvPr id="5" name="CuadroTexto 4"/>
          <p:cNvSpPr txBox="1"/>
          <p:nvPr/>
        </p:nvSpPr>
        <p:spPr>
          <a:xfrm>
            <a:off x="4816624" y="2626527"/>
            <a:ext cx="2429691" cy="1323439"/>
          </a:xfrm>
          <a:prstGeom prst="rect">
            <a:avLst/>
          </a:prstGeom>
          <a:solidFill>
            <a:schemeClr val="accent5">
              <a:lumMod val="40000"/>
              <a:lumOff val="60000"/>
            </a:schemeClr>
          </a:solidFill>
          <a:ln>
            <a:noFill/>
          </a:ln>
        </p:spPr>
        <p:txBody>
          <a:bodyPr wrap="square" rtlCol="0">
            <a:spAutoFit/>
          </a:bodyPr>
          <a:lstStyle/>
          <a:p>
            <a:pPr lvl="0" algn="just"/>
            <a:r>
              <a:rPr lang="es-ES" sz="2000" dirty="0">
                <a:solidFill>
                  <a:srgbClr val="002060"/>
                </a:solidFill>
                <a:latin typeface="Calibri" panose="020F0502020204030204" pitchFamily="34" charset="0"/>
                <a:cs typeface="Calibri" panose="020F0502020204030204" pitchFamily="34" charset="0"/>
              </a:rPr>
              <a:t>Analizar e interpretar información de distintos tipos de </a:t>
            </a:r>
            <a:r>
              <a:rPr lang="es-ES" sz="2000" dirty="0" smtClean="0">
                <a:solidFill>
                  <a:srgbClr val="002060"/>
                </a:solidFill>
                <a:latin typeface="Calibri" panose="020F0502020204030204" pitchFamily="34" charset="0"/>
                <a:cs typeface="Calibri" panose="020F0502020204030204" pitchFamily="34" charset="0"/>
              </a:rPr>
              <a:t>textos.</a:t>
            </a:r>
            <a:endParaRPr lang="es-ES" sz="2000" dirty="0"/>
          </a:p>
        </p:txBody>
      </p:sp>
      <p:sp>
        <p:nvSpPr>
          <p:cNvPr id="6" name="CuadroTexto 5"/>
          <p:cNvSpPr txBox="1"/>
          <p:nvPr/>
        </p:nvSpPr>
        <p:spPr>
          <a:xfrm>
            <a:off x="8046259" y="2626527"/>
            <a:ext cx="2175196" cy="1015663"/>
          </a:xfrm>
          <a:prstGeom prst="rect">
            <a:avLst/>
          </a:prstGeom>
          <a:solidFill>
            <a:schemeClr val="accent5">
              <a:lumMod val="40000"/>
              <a:lumOff val="60000"/>
            </a:schemeClr>
          </a:solidFill>
          <a:ln>
            <a:noFill/>
          </a:ln>
        </p:spPr>
        <p:txBody>
          <a:bodyPr wrap="square" rtlCol="0">
            <a:spAutoFit/>
          </a:bodyPr>
          <a:lstStyle/>
          <a:p>
            <a:pPr lvl="0"/>
            <a:r>
              <a:rPr lang="es-ES" sz="2000" dirty="0">
                <a:solidFill>
                  <a:srgbClr val="002060"/>
                </a:solidFill>
                <a:latin typeface="Calibri" panose="020F0502020204030204" pitchFamily="34" charset="0"/>
                <a:cs typeface="Calibri" panose="020F0502020204030204" pitchFamily="34" charset="0"/>
              </a:rPr>
              <a:t>Relacionar y opinar acerca de diversos tipos de </a:t>
            </a:r>
            <a:r>
              <a:rPr lang="es-ES" sz="2000" dirty="0" smtClean="0">
                <a:solidFill>
                  <a:srgbClr val="002060"/>
                </a:solidFill>
                <a:latin typeface="Calibri" panose="020F0502020204030204" pitchFamily="34" charset="0"/>
                <a:cs typeface="Calibri" panose="020F0502020204030204" pitchFamily="34" charset="0"/>
              </a:rPr>
              <a:t>textos.</a:t>
            </a:r>
            <a:endParaRPr lang="es-ES" sz="2000" dirty="0">
              <a:solidFill>
                <a:srgbClr val="002060"/>
              </a:solidFill>
            </a:endParaRPr>
          </a:p>
        </p:txBody>
      </p:sp>
    </p:spTree>
    <p:extLst>
      <p:ext uri="{BB962C8B-B14F-4D97-AF65-F5344CB8AC3E}">
        <p14:creationId xmlns:p14="http://schemas.microsoft.com/office/powerpoint/2010/main" val="9076637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43256" y="399570"/>
            <a:ext cx="9520158" cy="1049235"/>
          </a:xfrm>
        </p:spPr>
        <p:txBody>
          <a:bodyPr/>
          <a:lstStyle/>
          <a:p>
            <a:r>
              <a:rPr lang="es-MX" dirty="0" smtClean="0">
                <a:latin typeface="Calibri" panose="020F0502020204030204" pitchFamily="34" charset="0"/>
                <a:cs typeface="Calibri" panose="020F0502020204030204" pitchFamily="34" charset="0"/>
              </a:rPr>
              <a:t>                                  </a:t>
            </a:r>
            <a:r>
              <a:rPr lang="es-MX" b="1" dirty="0" smtClean="0">
                <a:solidFill>
                  <a:srgbClr val="002060"/>
                </a:solidFill>
                <a:latin typeface="Calibri" panose="020F0502020204030204" pitchFamily="34" charset="0"/>
                <a:cs typeface="Calibri" panose="020F0502020204030204" pitchFamily="34" charset="0"/>
              </a:rPr>
              <a:t>Eje de Escritura </a:t>
            </a:r>
            <a:endParaRPr lang="es-CL" b="1" dirty="0">
              <a:solidFill>
                <a:srgbClr val="002060"/>
              </a:solidFill>
              <a:latin typeface="Calibri" panose="020F0502020204030204" pitchFamily="34" charset="0"/>
              <a:cs typeface="Calibri" panose="020F0502020204030204" pitchFamily="34" charset="0"/>
            </a:endParaRPr>
          </a:p>
        </p:txBody>
      </p:sp>
      <p:sp>
        <p:nvSpPr>
          <p:cNvPr id="3" name="CuadroTexto 2"/>
          <p:cNvSpPr txBox="1"/>
          <p:nvPr/>
        </p:nvSpPr>
        <p:spPr>
          <a:xfrm>
            <a:off x="1371221" y="2626527"/>
            <a:ext cx="2573383" cy="1015663"/>
          </a:xfrm>
          <a:prstGeom prst="rect">
            <a:avLst/>
          </a:prstGeom>
          <a:solidFill>
            <a:schemeClr val="accent5">
              <a:lumMod val="40000"/>
              <a:lumOff val="60000"/>
            </a:schemeClr>
          </a:solidFill>
          <a:ln>
            <a:noFill/>
          </a:ln>
        </p:spPr>
        <p:txBody>
          <a:bodyPr wrap="square" rtlCol="0">
            <a:spAutoFit/>
          </a:bodyPr>
          <a:lstStyle/>
          <a:p>
            <a:pPr lvl="0"/>
            <a:r>
              <a:rPr lang="es-ES" sz="2000">
                <a:solidFill>
                  <a:srgbClr val="002060"/>
                </a:solidFill>
                <a:latin typeface="Calibri" panose="020F0502020204030204" pitchFamily="34" charset="0"/>
                <a:cs typeface="Calibri" panose="020F0502020204030204" pitchFamily="34" charset="0"/>
              </a:rPr>
              <a:t>Tipos de textos en función del propósito comunicativo.</a:t>
            </a:r>
            <a:endParaRPr lang="es-ES" sz="2000" dirty="0">
              <a:solidFill>
                <a:srgbClr val="002060"/>
              </a:solidFill>
              <a:latin typeface="Calibri" panose="020F0502020204030204" pitchFamily="34" charset="0"/>
              <a:cs typeface="Calibri" panose="020F0502020204030204" pitchFamily="34" charset="0"/>
            </a:endParaRPr>
          </a:p>
        </p:txBody>
      </p:sp>
      <p:sp>
        <p:nvSpPr>
          <p:cNvPr id="5" name="CuadroTexto 4"/>
          <p:cNvSpPr txBox="1"/>
          <p:nvPr/>
        </p:nvSpPr>
        <p:spPr>
          <a:xfrm>
            <a:off x="4816624" y="2626527"/>
            <a:ext cx="2429691" cy="1015663"/>
          </a:xfrm>
          <a:prstGeom prst="rect">
            <a:avLst/>
          </a:prstGeom>
          <a:solidFill>
            <a:schemeClr val="accent5">
              <a:lumMod val="40000"/>
              <a:lumOff val="60000"/>
            </a:schemeClr>
          </a:solidFill>
          <a:ln>
            <a:noFill/>
          </a:ln>
        </p:spPr>
        <p:txBody>
          <a:bodyPr wrap="square" rtlCol="0">
            <a:spAutoFit/>
          </a:bodyPr>
          <a:lstStyle/>
          <a:p>
            <a:pPr lvl="0"/>
            <a:r>
              <a:rPr lang="es-ES" sz="2000">
                <a:solidFill>
                  <a:srgbClr val="002060"/>
                </a:solidFill>
                <a:latin typeface="Calibri" panose="020F0502020204030204" pitchFamily="34" charset="0"/>
                <a:cs typeface="Calibri" panose="020F0502020204030204" pitchFamily="34" charset="0"/>
              </a:rPr>
              <a:t>Determinación del tema y desarrollo de ideas.</a:t>
            </a:r>
            <a:endParaRPr lang="es-ES" sz="2000" dirty="0">
              <a:solidFill>
                <a:srgbClr val="002060"/>
              </a:solidFill>
              <a:latin typeface="Calibri" panose="020F0502020204030204" pitchFamily="34" charset="0"/>
              <a:cs typeface="Calibri" panose="020F0502020204030204" pitchFamily="34" charset="0"/>
            </a:endParaRPr>
          </a:p>
        </p:txBody>
      </p:sp>
      <p:sp>
        <p:nvSpPr>
          <p:cNvPr id="6" name="CuadroTexto 5"/>
          <p:cNvSpPr txBox="1"/>
          <p:nvPr/>
        </p:nvSpPr>
        <p:spPr>
          <a:xfrm>
            <a:off x="8046259" y="2626527"/>
            <a:ext cx="2175196" cy="1015663"/>
          </a:xfrm>
          <a:prstGeom prst="rect">
            <a:avLst/>
          </a:prstGeom>
          <a:solidFill>
            <a:schemeClr val="accent5">
              <a:lumMod val="40000"/>
              <a:lumOff val="60000"/>
            </a:schemeClr>
          </a:solidFill>
          <a:ln>
            <a:noFill/>
          </a:ln>
        </p:spPr>
        <p:txBody>
          <a:bodyPr wrap="square" rtlCol="0">
            <a:spAutoFit/>
          </a:bodyPr>
          <a:lstStyle/>
          <a:p>
            <a:pPr lvl="0"/>
            <a:r>
              <a:rPr lang="es-ES" sz="2000">
                <a:solidFill>
                  <a:srgbClr val="002060"/>
                </a:solidFill>
                <a:latin typeface="Calibri" panose="020F0502020204030204" pitchFamily="34" charset="0"/>
                <a:cs typeface="Calibri" panose="020F0502020204030204" pitchFamily="34" charset="0"/>
              </a:rPr>
              <a:t>Manejo de la lengua y desarrollo de vocabulario.</a:t>
            </a:r>
            <a:endParaRPr lang="es-ES" sz="2000" dirty="0">
              <a:solidFill>
                <a:srgbClr val="00206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175470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43256" y="399570"/>
            <a:ext cx="9520158" cy="1049235"/>
          </a:xfrm>
        </p:spPr>
        <p:txBody>
          <a:bodyPr/>
          <a:lstStyle/>
          <a:p>
            <a:r>
              <a:rPr lang="es-MX" dirty="0" smtClean="0">
                <a:latin typeface="Calibri" panose="020F0502020204030204" pitchFamily="34" charset="0"/>
                <a:cs typeface="Calibri" panose="020F0502020204030204" pitchFamily="34" charset="0"/>
              </a:rPr>
              <a:t>                             </a:t>
            </a:r>
            <a:r>
              <a:rPr lang="es-MX" b="1" dirty="0" smtClean="0">
                <a:solidFill>
                  <a:srgbClr val="002060"/>
                </a:solidFill>
                <a:latin typeface="Calibri" panose="020F0502020204030204" pitchFamily="34" charset="0"/>
                <a:cs typeface="Calibri" panose="020F0502020204030204" pitchFamily="34" charset="0"/>
              </a:rPr>
              <a:t>Eje de Comunicación oral</a:t>
            </a:r>
            <a:endParaRPr lang="es-CL" b="1" dirty="0">
              <a:solidFill>
                <a:srgbClr val="002060"/>
              </a:solidFill>
              <a:latin typeface="Calibri" panose="020F0502020204030204" pitchFamily="34" charset="0"/>
              <a:cs typeface="Calibri" panose="020F0502020204030204" pitchFamily="34" charset="0"/>
            </a:endParaRPr>
          </a:p>
        </p:txBody>
      </p:sp>
      <p:sp>
        <p:nvSpPr>
          <p:cNvPr id="3" name="CuadroTexto 2"/>
          <p:cNvSpPr txBox="1"/>
          <p:nvPr/>
        </p:nvSpPr>
        <p:spPr>
          <a:xfrm>
            <a:off x="1371221" y="2626527"/>
            <a:ext cx="2573383" cy="1015663"/>
          </a:xfrm>
          <a:prstGeom prst="rect">
            <a:avLst/>
          </a:prstGeom>
          <a:solidFill>
            <a:schemeClr val="accent5">
              <a:lumMod val="40000"/>
              <a:lumOff val="60000"/>
            </a:schemeClr>
          </a:solidFill>
          <a:ln>
            <a:noFill/>
          </a:ln>
        </p:spPr>
        <p:txBody>
          <a:bodyPr wrap="square" rtlCol="0">
            <a:spAutoFit/>
          </a:bodyPr>
          <a:lstStyle/>
          <a:p>
            <a:pPr lvl="0"/>
            <a:r>
              <a:rPr lang="es-ES" sz="2000">
                <a:solidFill>
                  <a:srgbClr val="002060"/>
                </a:solidFill>
                <a:latin typeface="Calibri" panose="020F0502020204030204" pitchFamily="34" charset="0"/>
                <a:cs typeface="Calibri" panose="020F0502020204030204" pitchFamily="34" charset="0"/>
              </a:rPr>
              <a:t>Comprender textos orales para obtener información.</a:t>
            </a:r>
            <a:endParaRPr lang="es-ES" sz="2000" dirty="0">
              <a:solidFill>
                <a:srgbClr val="002060"/>
              </a:solidFill>
              <a:latin typeface="Calibri" panose="020F0502020204030204" pitchFamily="34" charset="0"/>
              <a:cs typeface="Calibri" panose="020F0502020204030204" pitchFamily="34" charset="0"/>
            </a:endParaRPr>
          </a:p>
        </p:txBody>
      </p:sp>
      <p:sp>
        <p:nvSpPr>
          <p:cNvPr id="5" name="CuadroTexto 4"/>
          <p:cNvSpPr txBox="1"/>
          <p:nvPr/>
        </p:nvSpPr>
        <p:spPr>
          <a:xfrm>
            <a:off x="4816624" y="2626527"/>
            <a:ext cx="2429691" cy="1631216"/>
          </a:xfrm>
          <a:prstGeom prst="rect">
            <a:avLst/>
          </a:prstGeom>
          <a:solidFill>
            <a:schemeClr val="accent5">
              <a:lumMod val="40000"/>
              <a:lumOff val="60000"/>
            </a:schemeClr>
          </a:solidFill>
          <a:ln>
            <a:noFill/>
          </a:ln>
        </p:spPr>
        <p:txBody>
          <a:bodyPr wrap="square" rtlCol="0">
            <a:spAutoFit/>
          </a:bodyPr>
          <a:lstStyle/>
          <a:p>
            <a:r>
              <a:rPr lang="es-ES" sz="2000" dirty="0">
                <a:solidFill>
                  <a:srgbClr val="002060"/>
                </a:solidFill>
                <a:latin typeface="Calibri" panose="020F0502020204030204" pitchFamily="34" charset="0"/>
                <a:cs typeface="Calibri" panose="020F0502020204030204" pitchFamily="34" charset="0"/>
              </a:rPr>
              <a:t>Expresarse de manera clara y adecuada a la situación. </a:t>
            </a:r>
          </a:p>
          <a:p>
            <a:pPr lvl="0"/>
            <a:endParaRPr lang="es-ES" sz="2000" dirty="0">
              <a:solidFill>
                <a:srgbClr val="002060"/>
              </a:solidFill>
              <a:latin typeface="Calibri" panose="020F0502020204030204" pitchFamily="34" charset="0"/>
              <a:cs typeface="Calibri" panose="020F0502020204030204" pitchFamily="34" charset="0"/>
            </a:endParaRPr>
          </a:p>
        </p:txBody>
      </p:sp>
      <p:sp>
        <p:nvSpPr>
          <p:cNvPr id="6" name="CuadroTexto 5"/>
          <p:cNvSpPr txBox="1"/>
          <p:nvPr/>
        </p:nvSpPr>
        <p:spPr>
          <a:xfrm>
            <a:off x="8046259" y="2626527"/>
            <a:ext cx="2175196" cy="1015663"/>
          </a:xfrm>
          <a:prstGeom prst="rect">
            <a:avLst/>
          </a:prstGeom>
          <a:solidFill>
            <a:schemeClr val="accent5">
              <a:lumMod val="40000"/>
              <a:lumOff val="60000"/>
            </a:schemeClr>
          </a:solidFill>
          <a:ln>
            <a:noFill/>
          </a:ln>
        </p:spPr>
        <p:txBody>
          <a:bodyPr wrap="square" rtlCol="0">
            <a:spAutoFit/>
          </a:bodyPr>
          <a:lstStyle/>
          <a:p>
            <a:pPr lvl="0"/>
            <a:r>
              <a:rPr lang="es-ES" sz="2000">
                <a:solidFill>
                  <a:srgbClr val="002060"/>
                </a:solidFill>
                <a:latin typeface="Calibri" panose="020F0502020204030204" pitchFamily="34" charset="0"/>
                <a:cs typeface="Calibri" panose="020F0502020204030204" pitchFamily="34" charset="0"/>
              </a:rPr>
              <a:t>Dialogar para debatir y exponer ideas. </a:t>
            </a:r>
            <a:endParaRPr lang="es-ES" sz="2000" dirty="0">
              <a:solidFill>
                <a:srgbClr val="00206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67625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43256" y="386507"/>
            <a:ext cx="9520158" cy="1049235"/>
          </a:xfrm>
        </p:spPr>
        <p:txBody>
          <a:bodyPr/>
          <a:lstStyle/>
          <a:p>
            <a:r>
              <a:rPr lang="es-MX" b="1" dirty="0" smtClean="0">
                <a:solidFill>
                  <a:srgbClr val="002060"/>
                </a:solidFill>
                <a:latin typeface="Calibri" panose="020F0502020204030204" pitchFamily="34" charset="0"/>
                <a:cs typeface="Calibri" panose="020F0502020204030204" pitchFamily="34" charset="0"/>
              </a:rPr>
              <a:t>                            Eje de Investigación  </a:t>
            </a:r>
            <a:endParaRPr lang="es-CL" b="1" dirty="0">
              <a:solidFill>
                <a:srgbClr val="002060"/>
              </a:solidFill>
              <a:latin typeface="Calibri" panose="020F0502020204030204" pitchFamily="34" charset="0"/>
              <a:cs typeface="Calibri" panose="020F0502020204030204" pitchFamily="34" charset="0"/>
            </a:endParaRPr>
          </a:p>
        </p:txBody>
      </p:sp>
      <p:sp>
        <p:nvSpPr>
          <p:cNvPr id="3" name="CuadroTexto 2"/>
          <p:cNvSpPr txBox="1"/>
          <p:nvPr/>
        </p:nvSpPr>
        <p:spPr>
          <a:xfrm>
            <a:off x="3017519" y="2220685"/>
            <a:ext cx="5682343" cy="2492990"/>
          </a:xfrm>
          <a:prstGeom prst="rect">
            <a:avLst/>
          </a:prstGeom>
          <a:solidFill>
            <a:schemeClr val="accent5">
              <a:lumMod val="40000"/>
              <a:lumOff val="60000"/>
            </a:schemeClr>
          </a:solidFill>
        </p:spPr>
        <p:txBody>
          <a:bodyPr wrap="square" rtlCol="0">
            <a:spAutoFit/>
          </a:bodyPr>
          <a:lstStyle/>
          <a:p>
            <a:pPr marL="342900" lvl="0" indent="-342900">
              <a:buFont typeface="Wingdings" panose="05000000000000000000" pitchFamily="2" charset="2"/>
              <a:buChar char="§"/>
            </a:pPr>
            <a:r>
              <a:rPr lang="es-ES" sz="2000" dirty="0">
                <a:solidFill>
                  <a:srgbClr val="002060"/>
                </a:solidFill>
                <a:latin typeface="Calibri" panose="020F0502020204030204" pitchFamily="34" charset="0"/>
                <a:cs typeface="Calibri" panose="020F0502020204030204" pitchFamily="34" charset="0"/>
              </a:rPr>
              <a:t>Realizar investigaciones sobre diversos temas. </a:t>
            </a:r>
            <a:endParaRPr lang="es-ES" sz="2000" dirty="0" smtClean="0">
              <a:solidFill>
                <a:srgbClr val="002060"/>
              </a:solidFill>
              <a:latin typeface="Calibri" panose="020F0502020204030204" pitchFamily="34" charset="0"/>
              <a:cs typeface="Calibri" panose="020F0502020204030204" pitchFamily="34" charset="0"/>
            </a:endParaRPr>
          </a:p>
          <a:p>
            <a:pPr marL="342900" lvl="0" indent="-342900">
              <a:buFont typeface="Wingdings" panose="05000000000000000000" pitchFamily="2" charset="2"/>
              <a:buChar char="§"/>
            </a:pPr>
            <a:endParaRPr lang="es-ES" sz="2000" dirty="0" smtClean="0">
              <a:solidFill>
                <a:srgbClr val="002060"/>
              </a:solidFill>
              <a:latin typeface="Calibri" panose="020F0502020204030204" pitchFamily="34" charset="0"/>
              <a:cs typeface="Calibri" panose="020F0502020204030204" pitchFamily="34" charset="0"/>
            </a:endParaRPr>
          </a:p>
          <a:p>
            <a:pPr marL="342900" indent="-342900">
              <a:buFont typeface="Wingdings" panose="05000000000000000000" pitchFamily="2" charset="2"/>
              <a:buChar char="§"/>
            </a:pPr>
            <a:r>
              <a:rPr lang="es-ES" sz="2000" dirty="0" smtClean="0">
                <a:solidFill>
                  <a:srgbClr val="002060"/>
                </a:solidFill>
                <a:latin typeface="Calibri" panose="020F0502020204030204" pitchFamily="34" charset="0"/>
                <a:cs typeface="Calibri" panose="020F0502020204030204" pitchFamily="34" charset="0"/>
              </a:rPr>
              <a:t>Investigar </a:t>
            </a:r>
            <a:r>
              <a:rPr lang="es-ES" sz="2000" dirty="0">
                <a:solidFill>
                  <a:srgbClr val="002060"/>
                </a:solidFill>
                <a:latin typeface="Calibri" panose="020F0502020204030204" pitchFamily="34" charset="0"/>
                <a:cs typeface="Calibri" panose="020F0502020204030204" pitchFamily="34" charset="0"/>
              </a:rPr>
              <a:t>para complementar las lecturas</a:t>
            </a:r>
            <a:r>
              <a:rPr lang="es-ES" sz="2000" dirty="0" smtClean="0">
                <a:solidFill>
                  <a:srgbClr val="002060"/>
                </a:solidFill>
                <a:latin typeface="Calibri" panose="020F0502020204030204" pitchFamily="34" charset="0"/>
                <a:cs typeface="Calibri" panose="020F0502020204030204" pitchFamily="34" charset="0"/>
              </a:rPr>
              <a:t>.</a:t>
            </a:r>
          </a:p>
          <a:p>
            <a:pPr marL="342900" indent="-342900">
              <a:buFont typeface="Wingdings" panose="05000000000000000000" pitchFamily="2" charset="2"/>
              <a:buChar char="§"/>
            </a:pPr>
            <a:endParaRPr lang="es-ES" sz="2000" dirty="0" smtClean="0">
              <a:solidFill>
                <a:srgbClr val="002060"/>
              </a:solidFill>
              <a:latin typeface="Calibri" panose="020F0502020204030204" pitchFamily="34" charset="0"/>
              <a:cs typeface="Calibri" panose="020F0502020204030204" pitchFamily="34" charset="0"/>
            </a:endParaRPr>
          </a:p>
          <a:p>
            <a:pPr marL="342900" lvl="0" indent="-342900">
              <a:buFont typeface="Wingdings" panose="05000000000000000000" pitchFamily="2" charset="2"/>
              <a:buChar char="§"/>
            </a:pPr>
            <a:r>
              <a:rPr lang="es-ES" sz="2000" dirty="0" smtClean="0">
                <a:solidFill>
                  <a:srgbClr val="002060"/>
                </a:solidFill>
                <a:latin typeface="Calibri" panose="020F0502020204030204" pitchFamily="34" charset="0"/>
                <a:cs typeface="Calibri" panose="020F0502020204030204" pitchFamily="34" charset="0"/>
              </a:rPr>
              <a:t>Investigar </a:t>
            </a:r>
            <a:r>
              <a:rPr lang="es-ES" sz="2000" dirty="0">
                <a:solidFill>
                  <a:srgbClr val="002060"/>
                </a:solidFill>
                <a:latin typeface="Calibri" panose="020F0502020204030204" pitchFamily="34" charset="0"/>
                <a:cs typeface="Calibri" panose="020F0502020204030204" pitchFamily="34" charset="0"/>
              </a:rPr>
              <a:t>para  responder a temas de lenguaje y literatura</a:t>
            </a:r>
          </a:p>
          <a:p>
            <a:endParaRPr lang="es-ES" dirty="0"/>
          </a:p>
          <a:p>
            <a:pPr lvl="0"/>
            <a:endParaRPr lang="es-ES" dirty="0"/>
          </a:p>
        </p:txBody>
      </p:sp>
    </p:spTree>
    <p:extLst>
      <p:ext uri="{BB962C8B-B14F-4D97-AF65-F5344CB8AC3E}">
        <p14:creationId xmlns:p14="http://schemas.microsoft.com/office/powerpoint/2010/main" val="23680841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es-CL" b="1" dirty="0">
                <a:solidFill>
                  <a:srgbClr val="002060"/>
                </a:solidFill>
                <a:latin typeface="Calibri" panose="020F0502020204030204" pitchFamily="34" charset="0"/>
                <a:cs typeface="Calibri" panose="020F0502020204030204" pitchFamily="34" charset="0"/>
              </a:rPr>
              <a:t>Aspectos a </a:t>
            </a:r>
            <a:r>
              <a:rPr lang="es-CL" b="1" dirty="0" smtClean="0">
                <a:solidFill>
                  <a:srgbClr val="002060"/>
                </a:solidFill>
                <a:latin typeface="Calibri" panose="020F0502020204030204" pitchFamily="34" charset="0"/>
                <a:cs typeface="Calibri" panose="020F0502020204030204" pitchFamily="34" charset="0"/>
              </a:rPr>
              <a:t>considerar en el proceso formativo. </a:t>
            </a:r>
            <a:endParaRPr lang="es-CL" b="1" dirty="0">
              <a:solidFill>
                <a:srgbClr val="002060"/>
              </a:solidFill>
            </a:endParaRPr>
          </a:p>
        </p:txBody>
      </p:sp>
      <p:sp>
        <p:nvSpPr>
          <p:cNvPr id="5" name="Marcador de texto 4"/>
          <p:cNvSpPr>
            <a:spLocks noGrp="1"/>
          </p:cNvSpPr>
          <p:nvPr>
            <p:ph type="body" idx="1"/>
          </p:nvPr>
        </p:nvSpPr>
        <p:spPr/>
        <p:txBody>
          <a:bodyPr/>
          <a:lstStyle/>
          <a:p>
            <a:endParaRPr lang="es-CL" dirty="0"/>
          </a:p>
        </p:txBody>
      </p:sp>
    </p:spTree>
    <p:extLst>
      <p:ext uri="{BB962C8B-B14F-4D97-AF65-F5344CB8AC3E}">
        <p14:creationId xmlns:p14="http://schemas.microsoft.com/office/powerpoint/2010/main" val="10317102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534696" y="1136469"/>
            <a:ext cx="9712424" cy="4852391"/>
          </a:xfrm>
        </p:spPr>
        <p:txBody>
          <a:bodyPr>
            <a:normAutofit/>
          </a:bodyPr>
          <a:lstStyle/>
          <a:p>
            <a:r>
              <a:rPr lang="es-CL" b="1" dirty="0" smtClean="0">
                <a:solidFill>
                  <a:srgbClr val="002060"/>
                </a:solidFill>
                <a:latin typeface="Calibri" panose="020F0502020204030204" pitchFamily="34" charset="0"/>
                <a:cs typeface="Calibri" panose="020F0502020204030204" pitchFamily="34" charset="0"/>
              </a:rPr>
              <a:t>Repensar una planificación  para todo el año 2020, a partir del principio de flexibilidad.</a:t>
            </a:r>
          </a:p>
          <a:p>
            <a:r>
              <a:rPr lang="es-CL" b="1" dirty="0" smtClean="0">
                <a:solidFill>
                  <a:srgbClr val="002060"/>
                </a:solidFill>
                <a:latin typeface="Calibri" panose="020F0502020204030204" pitchFamily="34" charset="0"/>
                <a:cs typeface="Calibri" panose="020F0502020204030204" pitchFamily="34" charset="0"/>
              </a:rPr>
              <a:t>Favorecer actividades vinculadas a propuesta interdisciplinarias.</a:t>
            </a:r>
          </a:p>
          <a:p>
            <a:r>
              <a:rPr lang="es-CL" b="1" dirty="0">
                <a:solidFill>
                  <a:srgbClr val="002060"/>
                </a:solidFill>
                <a:latin typeface="Calibri" panose="020F0502020204030204" pitchFamily="34" charset="0"/>
                <a:cs typeface="Calibri" panose="020F0502020204030204" pitchFamily="34" charset="0"/>
              </a:rPr>
              <a:t>Integrar OAT que estén vinculados a los OA seleccionados</a:t>
            </a:r>
            <a:r>
              <a:rPr lang="es-CL" b="1" dirty="0" smtClean="0">
                <a:solidFill>
                  <a:srgbClr val="002060"/>
                </a:solidFill>
                <a:latin typeface="Calibri" panose="020F0502020204030204" pitchFamily="34" charset="0"/>
                <a:cs typeface="Calibri" panose="020F0502020204030204" pitchFamily="34" charset="0"/>
              </a:rPr>
              <a:t>.</a:t>
            </a:r>
          </a:p>
          <a:p>
            <a:r>
              <a:rPr lang="es-CL" b="1" dirty="0" smtClean="0">
                <a:solidFill>
                  <a:srgbClr val="002060"/>
                </a:solidFill>
                <a:latin typeface="Calibri" panose="020F0502020204030204" pitchFamily="34" charset="0"/>
                <a:cs typeface="Calibri" panose="020F0502020204030204" pitchFamily="34" charset="0"/>
              </a:rPr>
              <a:t>Trabajar acorde a la realidad con diversos recursos (guías formato papel, textos de estudio, online).</a:t>
            </a:r>
          </a:p>
          <a:p>
            <a:r>
              <a:rPr lang="es-CL" b="1" dirty="0" smtClean="0">
                <a:solidFill>
                  <a:srgbClr val="002060"/>
                </a:solidFill>
                <a:latin typeface="Calibri" panose="020F0502020204030204" pitchFamily="34" charset="0"/>
                <a:cs typeface="Calibri" panose="020F0502020204030204" pitchFamily="34" charset="0"/>
              </a:rPr>
              <a:t>Situados en escenarios inciertos, realizar proyecciones acotadas, pero pertinentes.</a:t>
            </a:r>
          </a:p>
          <a:p>
            <a:r>
              <a:rPr lang="es-CL" b="1" dirty="0" smtClean="0">
                <a:solidFill>
                  <a:srgbClr val="002060"/>
                </a:solidFill>
                <a:latin typeface="Calibri" panose="020F0502020204030204" pitchFamily="34" charset="0"/>
                <a:cs typeface="Calibri" panose="020F0502020204030204" pitchFamily="34" charset="0"/>
              </a:rPr>
              <a:t>Realizar evaluaciones de procesos, que entreguen información permanentes de los logros de los estudiantes. </a:t>
            </a:r>
          </a:p>
          <a:p>
            <a:endParaRPr lang="es-CL" dirty="0" smtClean="0">
              <a:latin typeface="Calibri" panose="020F0502020204030204" pitchFamily="34" charset="0"/>
              <a:cs typeface="Calibri" panose="020F0502020204030204" pitchFamily="34" charset="0"/>
            </a:endParaRPr>
          </a:p>
          <a:p>
            <a:endParaRPr lang="es-CL" dirty="0"/>
          </a:p>
        </p:txBody>
      </p:sp>
    </p:spTree>
    <p:extLst>
      <p:ext uri="{BB962C8B-B14F-4D97-AF65-F5344CB8AC3E}">
        <p14:creationId xmlns:p14="http://schemas.microsoft.com/office/powerpoint/2010/main" val="2886891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1031965" y="2879535"/>
            <a:ext cx="9875519" cy="1887950"/>
          </a:xfrm>
        </p:spPr>
        <p:txBody>
          <a:bodyPr>
            <a:normAutofit/>
          </a:bodyPr>
          <a:lstStyle/>
          <a:p>
            <a:r>
              <a:rPr lang="es-CL" sz="1600" dirty="0"/>
              <a:t>https://docs.google.com/forms/d/e/1FAIpQLSeKyBJxQGQ0XpqFc6hSBQm48Ec9ovfo4LrVtfz99C4A_4zLqw/viewform</a:t>
            </a:r>
          </a:p>
        </p:txBody>
      </p:sp>
      <p:sp>
        <p:nvSpPr>
          <p:cNvPr id="5" name="Marcador de texto 4"/>
          <p:cNvSpPr>
            <a:spLocks noGrp="1"/>
          </p:cNvSpPr>
          <p:nvPr>
            <p:ph type="body" idx="1"/>
          </p:nvPr>
        </p:nvSpPr>
        <p:spPr>
          <a:xfrm>
            <a:off x="1861266" y="1076058"/>
            <a:ext cx="8549990" cy="1012929"/>
          </a:xfrm>
        </p:spPr>
        <p:txBody>
          <a:bodyPr>
            <a:noAutofit/>
          </a:bodyPr>
          <a:lstStyle/>
          <a:p>
            <a:r>
              <a:rPr lang="es-CL" sz="2400" dirty="0" smtClean="0">
                <a:solidFill>
                  <a:srgbClr val="002060"/>
                </a:solidFill>
                <a:latin typeface="Calibri" panose="020F0502020204030204" pitchFamily="34" charset="0"/>
                <a:cs typeface="Calibri" panose="020F0502020204030204" pitchFamily="34" charset="0"/>
              </a:rPr>
              <a:t>Link para cuestionario referido a gestión curricular en período de no </a:t>
            </a:r>
            <a:r>
              <a:rPr lang="es-CL" sz="2400" dirty="0" err="1" smtClean="0">
                <a:solidFill>
                  <a:srgbClr val="002060"/>
                </a:solidFill>
                <a:latin typeface="Calibri" panose="020F0502020204030204" pitchFamily="34" charset="0"/>
                <a:cs typeface="Calibri" panose="020F0502020204030204" pitchFamily="34" charset="0"/>
              </a:rPr>
              <a:t>presencialidad</a:t>
            </a:r>
            <a:r>
              <a:rPr lang="es-CL" sz="2400" dirty="0" smtClean="0">
                <a:solidFill>
                  <a:srgbClr val="002060"/>
                </a:solidFill>
                <a:latin typeface="Calibri" panose="020F0502020204030204" pitchFamily="34" charset="0"/>
                <a:cs typeface="Calibri" panose="020F0502020204030204" pitchFamily="34" charset="0"/>
              </a:rPr>
              <a:t>. </a:t>
            </a:r>
            <a:endParaRPr lang="es-CL" sz="2400" dirty="0">
              <a:solidFill>
                <a:srgbClr val="00206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40476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1783007" y="1233616"/>
            <a:ext cx="8562580" cy="1887950"/>
          </a:xfrm>
        </p:spPr>
        <p:txBody>
          <a:bodyPr/>
          <a:lstStyle/>
          <a:p>
            <a:r>
              <a:rPr lang="es-CL" b="1" dirty="0" smtClean="0">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Gracias</a:t>
            </a:r>
            <a:r>
              <a:rPr lang="es-CL" b="1" dirty="0" smtClean="0">
                <a:effectLst>
                  <a:outerShdw blurRad="38100" dist="38100" dir="2700000" algn="tl">
                    <a:srgbClr val="000000">
                      <a:alpha val="43137"/>
                    </a:srgbClr>
                  </a:outerShdw>
                </a:effectLst>
              </a:rPr>
              <a:t> </a:t>
            </a:r>
            <a:endParaRPr lang="es-CL" b="1" dirty="0">
              <a:effectLst>
                <a:outerShdw blurRad="38100" dist="38100" dir="2700000" algn="tl">
                  <a:srgbClr val="000000">
                    <a:alpha val="43137"/>
                  </a:srgbClr>
                </a:outerShdw>
              </a:effectLst>
            </a:endParaRPr>
          </a:p>
        </p:txBody>
      </p:sp>
      <p:sp>
        <p:nvSpPr>
          <p:cNvPr id="5" name="Marcador de texto 4"/>
          <p:cNvSpPr>
            <a:spLocks noGrp="1"/>
          </p:cNvSpPr>
          <p:nvPr>
            <p:ph type="body" idx="1"/>
          </p:nvPr>
        </p:nvSpPr>
        <p:spPr/>
        <p:txBody>
          <a:bodyPr/>
          <a:lstStyle/>
          <a:p>
            <a:endParaRPr lang="es-CL"/>
          </a:p>
        </p:txBody>
      </p:sp>
    </p:spTree>
    <p:extLst>
      <p:ext uri="{BB962C8B-B14F-4D97-AF65-F5344CB8AC3E}">
        <p14:creationId xmlns:p14="http://schemas.microsoft.com/office/powerpoint/2010/main" val="2040433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b="1" dirty="0" smtClean="0">
                <a:solidFill>
                  <a:srgbClr val="002060"/>
                </a:solidFill>
                <a:latin typeface="Calibri" panose="020F0502020204030204" pitchFamily="34" charset="0"/>
                <a:cs typeface="Calibri" panose="020F0502020204030204" pitchFamily="34" charset="0"/>
              </a:rPr>
              <a:t>                      Objetivo </a:t>
            </a:r>
            <a:endParaRPr lang="es-CL" b="1" dirty="0">
              <a:solidFill>
                <a:srgbClr val="002060"/>
              </a:solidFill>
              <a:latin typeface="Calibri" panose="020F0502020204030204" pitchFamily="34" charset="0"/>
              <a:cs typeface="Calibri" panose="020F0502020204030204" pitchFamily="34" charset="0"/>
            </a:endParaRPr>
          </a:p>
        </p:txBody>
      </p:sp>
      <p:sp>
        <p:nvSpPr>
          <p:cNvPr id="3" name="Marcador de contenido 2"/>
          <p:cNvSpPr>
            <a:spLocks noGrp="1"/>
          </p:cNvSpPr>
          <p:nvPr>
            <p:ph idx="1"/>
          </p:nvPr>
        </p:nvSpPr>
        <p:spPr>
          <a:xfrm>
            <a:off x="1508572" y="2394555"/>
            <a:ext cx="7700742" cy="3450613"/>
          </a:xfrm>
        </p:spPr>
        <p:txBody>
          <a:bodyPr>
            <a:normAutofit/>
          </a:bodyPr>
          <a:lstStyle/>
          <a:p>
            <a:pPr algn="just"/>
            <a:r>
              <a:rPr lang="es-MX" sz="2400" b="1" dirty="0" smtClean="0">
                <a:solidFill>
                  <a:srgbClr val="002060"/>
                </a:solidFill>
                <a:latin typeface="Calibri" panose="020F0502020204030204" pitchFamily="34" charset="0"/>
                <a:cs typeface="Calibri" panose="020F0502020204030204" pitchFamily="34" charset="0"/>
              </a:rPr>
              <a:t>Adaptar una propuesta curricular en la asignatura de Lenguaje y Comunicación</a:t>
            </a:r>
            <a:r>
              <a:rPr lang="es-MX" sz="2400" b="1" dirty="0" smtClean="0">
                <a:solidFill>
                  <a:srgbClr val="002060"/>
                </a:solidFill>
                <a:latin typeface="Calibri" panose="020F0502020204030204" pitchFamily="34" charset="0"/>
                <a:cs typeface="Calibri" panose="020F0502020204030204" pitchFamily="34" charset="0"/>
              </a:rPr>
              <a:t>/ Lengua </a:t>
            </a:r>
            <a:r>
              <a:rPr lang="es-MX" sz="2400" b="1" dirty="0" smtClean="0">
                <a:solidFill>
                  <a:srgbClr val="002060"/>
                </a:solidFill>
                <a:latin typeface="Calibri" panose="020F0502020204030204" pitchFamily="34" charset="0"/>
                <a:cs typeface="Calibri" panose="020F0502020204030204" pitchFamily="34" charset="0"/>
              </a:rPr>
              <a:t>y Literatura, priorizando los OA de las Bases Curriculares, acorde a los contextos actuales. </a:t>
            </a:r>
            <a:endParaRPr lang="es-CL" sz="2400" b="1" dirty="0">
              <a:solidFill>
                <a:srgbClr val="00206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09322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38753" y="125250"/>
            <a:ext cx="9520158" cy="1049235"/>
          </a:xfrm>
        </p:spPr>
        <p:txBody>
          <a:bodyPr/>
          <a:lstStyle/>
          <a:p>
            <a:r>
              <a:rPr lang="es-CL" b="1" dirty="0" smtClean="0">
                <a:solidFill>
                  <a:srgbClr val="002060"/>
                </a:solidFill>
                <a:latin typeface="Calibri" panose="020F0502020204030204" pitchFamily="34" charset="0"/>
                <a:cs typeface="Calibri" panose="020F0502020204030204" pitchFamily="34" charset="0"/>
              </a:rPr>
              <a:t>     ¿Qué significa priorización curricular?</a:t>
            </a:r>
            <a:endParaRPr lang="es-CL" b="1" dirty="0">
              <a:solidFill>
                <a:srgbClr val="002060"/>
              </a:solidFill>
              <a:latin typeface="Calibri" panose="020F0502020204030204" pitchFamily="34" charset="0"/>
              <a:cs typeface="Calibri" panose="020F0502020204030204" pitchFamily="34" charset="0"/>
            </a:endParaRPr>
          </a:p>
        </p:txBody>
      </p:sp>
      <p:sp>
        <p:nvSpPr>
          <p:cNvPr id="3" name="Marcador de contenido 2"/>
          <p:cNvSpPr>
            <a:spLocks noGrp="1"/>
          </p:cNvSpPr>
          <p:nvPr>
            <p:ph idx="1"/>
          </p:nvPr>
        </p:nvSpPr>
        <p:spPr>
          <a:xfrm>
            <a:off x="1338753" y="2067984"/>
            <a:ext cx="8406138" cy="3450613"/>
          </a:xfrm>
        </p:spPr>
        <p:txBody>
          <a:bodyPr>
            <a:normAutofit/>
          </a:bodyPr>
          <a:lstStyle/>
          <a:p>
            <a:pPr marL="0" indent="0" algn="just">
              <a:buNone/>
            </a:pPr>
            <a:r>
              <a:rPr lang="es-MX" sz="2400" b="1" dirty="0" smtClean="0">
                <a:solidFill>
                  <a:srgbClr val="002060"/>
                </a:solidFill>
                <a:latin typeface="Calibri" panose="020F0502020204030204" pitchFamily="34" charset="0"/>
                <a:cs typeface="Calibri" panose="020F0502020204030204" pitchFamily="34" charset="0"/>
              </a:rPr>
              <a:t>Definir criterios, tomando en cuenta la naturaleza de la disciplina,  las  características de los estudiantes y los contextos institucionales, para relevar los OA centrales que deben ser aprendidos. </a:t>
            </a:r>
            <a:endParaRPr lang="es-CL" sz="2400" b="1" dirty="0">
              <a:solidFill>
                <a:srgbClr val="00206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39710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34696" y="203628"/>
            <a:ext cx="9520158" cy="1049235"/>
          </a:xfrm>
        </p:spPr>
        <p:txBody>
          <a:bodyPr/>
          <a:lstStyle/>
          <a:p>
            <a:r>
              <a:rPr lang="es-MX" b="1" dirty="0" smtClean="0">
                <a:solidFill>
                  <a:srgbClr val="002060"/>
                </a:solidFill>
                <a:latin typeface="Calibri" panose="020F0502020204030204" pitchFamily="34" charset="0"/>
                <a:cs typeface="Calibri" panose="020F0502020204030204" pitchFamily="34" charset="0"/>
              </a:rPr>
              <a:t>Propósitos de la asignatura en los distintos niveles</a:t>
            </a:r>
            <a:endParaRPr lang="es-CL" b="1" dirty="0">
              <a:solidFill>
                <a:srgbClr val="002060"/>
              </a:solidFill>
              <a:latin typeface="Calibri" panose="020F0502020204030204" pitchFamily="34" charset="0"/>
              <a:cs typeface="Calibri" panose="020F0502020204030204" pitchFamily="34" charset="0"/>
            </a:endParaRPr>
          </a:p>
        </p:txBody>
      </p:sp>
      <p:sp>
        <p:nvSpPr>
          <p:cNvPr id="3" name="Marcador de contenido 2"/>
          <p:cNvSpPr>
            <a:spLocks noGrp="1"/>
          </p:cNvSpPr>
          <p:nvPr>
            <p:ph idx="1"/>
          </p:nvPr>
        </p:nvSpPr>
        <p:spPr>
          <a:xfrm>
            <a:off x="1534697" y="1645920"/>
            <a:ext cx="8458390" cy="3820425"/>
          </a:xfrm>
        </p:spPr>
        <p:txBody>
          <a:bodyPr>
            <a:normAutofit/>
          </a:bodyPr>
          <a:lstStyle/>
          <a:p>
            <a:pPr algn="just"/>
            <a:r>
              <a:rPr lang="es-MX" sz="2400" dirty="0" smtClean="0">
                <a:solidFill>
                  <a:srgbClr val="002060"/>
                </a:solidFill>
                <a:latin typeface="Calibri" panose="020F0502020204030204" pitchFamily="34" charset="0"/>
                <a:cs typeface="Calibri" panose="020F0502020204030204" pitchFamily="34" charset="0"/>
              </a:rPr>
              <a:t>“</a:t>
            </a:r>
            <a:r>
              <a:rPr lang="es-MX" dirty="0" smtClean="0">
                <a:solidFill>
                  <a:srgbClr val="002060"/>
                </a:solidFill>
                <a:latin typeface="Calibri" panose="020F0502020204030204" pitchFamily="34" charset="0"/>
                <a:cs typeface="Calibri" panose="020F0502020204030204" pitchFamily="34" charset="0"/>
              </a:rPr>
              <a:t>Un </a:t>
            </a:r>
            <a:r>
              <a:rPr lang="es-MX" dirty="0">
                <a:solidFill>
                  <a:srgbClr val="002060"/>
                </a:solidFill>
                <a:latin typeface="Calibri" panose="020F0502020204030204" pitchFamily="34" charset="0"/>
                <a:cs typeface="Calibri" panose="020F0502020204030204" pitchFamily="34" charset="0"/>
              </a:rPr>
              <a:t>objetivo primordial del proceso educativo es que los alumnos adquieran las habilidades comunicativas que son indispensables para desenvolverse en el mundo y para integrarse en una sociedad democrática de manera activa e </a:t>
            </a:r>
            <a:r>
              <a:rPr lang="es-MX" dirty="0" smtClean="0">
                <a:solidFill>
                  <a:srgbClr val="002060"/>
                </a:solidFill>
                <a:latin typeface="Calibri" panose="020F0502020204030204" pitchFamily="34" charset="0"/>
                <a:cs typeface="Calibri" panose="020F0502020204030204" pitchFamily="34" charset="0"/>
              </a:rPr>
              <a:t>informada” </a:t>
            </a:r>
            <a:r>
              <a:rPr lang="es-MX" sz="2400" dirty="0" smtClean="0">
                <a:solidFill>
                  <a:srgbClr val="002060"/>
                </a:solidFill>
                <a:latin typeface="Calibri" panose="020F0502020204030204" pitchFamily="34" charset="0"/>
                <a:cs typeface="Calibri" panose="020F0502020204030204" pitchFamily="34" charset="0"/>
              </a:rPr>
              <a:t>(</a:t>
            </a:r>
            <a:r>
              <a:rPr lang="es-MX" sz="1900" i="1" dirty="0" smtClean="0">
                <a:solidFill>
                  <a:srgbClr val="002060"/>
                </a:solidFill>
                <a:latin typeface="Calibri" panose="020F0502020204030204" pitchFamily="34" charset="0"/>
                <a:cs typeface="Calibri" panose="020F0502020204030204" pitchFamily="34" charset="0"/>
              </a:rPr>
              <a:t>Bases Curriculares 1° a 6° Básico</a:t>
            </a:r>
            <a:r>
              <a:rPr lang="es-MX" sz="2400" dirty="0" smtClean="0">
                <a:solidFill>
                  <a:srgbClr val="002060"/>
                </a:solidFill>
                <a:latin typeface="Calibri" panose="020F0502020204030204" pitchFamily="34" charset="0"/>
                <a:cs typeface="Calibri" panose="020F0502020204030204" pitchFamily="34" charset="0"/>
              </a:rPr>
              <a:t>).</a:t>
            </a:r>
          </a:p>
          <a:p>
            <a:pPr algn="just"/>
            <a:r>
              <a:rPr lang="es-MX" dirty="0" smtClean="0">
                <a:solidFill>
                  <a:srgbClr val="002060"/>
                </a:solidFill>
                <a:latin typeface="Calibri" panose="020F0502020204030204" pitchFamily="34" charset="0"/>
                <a:cs typeface="Calibri" panose="020F0502020204030204" pitchFamily="34" charset="0"/>
              </a:rPr>
              <a:t>“…el </a:t>
            </a:r>
            <a:r>
              <a:rPr lang="es-MX" dirty="0">
                <a:solidFill>
                  <a:srgbClr val="002060"/>
                </a:solidFill>
                <a:latin typeface="Calibri" panose="020F0502020204030204" pitchFamily="34" charset="0"/>
                <a:cs typeface="Calibri" panose="020F0502020204030204" pitchFamily="34" charset="0"/>
              </a:rPr>
              <a:t>desarrollo de las competencias culturales, comunicativas y de reflexión sobre el lenguaje y los textos necesarias para una vida plena y una participación libre, crítica e informada en la sociedad </a:t>
            </a:r>
            <a:r>
              <a:rPr lang="es-MX" dirty="0" smtClean="0">
                <a:solidFill>
                  <a:srgbClr val="002060"/>
                </a:solidFill>
                <a:latin typeface="Calibri" panose="020F0502020204030204" pitchFamily="34" charset="0"/>
                <a:cs typeface="Calibri" panose="020F0502020204030204" pitchFamily="34" charset="0"/>
              </a:rPr>
              <a:t>contemporánea”</a:t>
            </a:r>
            <a:r>
              <a:rPr lang="es-MX" sz="2400" dirty="0" smtClean="0">
                <a:solidFill>
                  <a:srgbClr val="002060"/>
                </a:solidFill>
                <a:latin typeface="Calibri" panose="020F0502020204030204" pitchFamily="34" charset="0"/>
                <a:cs typeface="Calibri" panose="020F0502020204030204" pitchFamily="34" charset="0"/>
              </a:rPr>
              <a:t>(</a:t>
            </a:r>
            <a:r>
              <a:rPr lang="es-MX" sz="1900" i="1" dirty="0" smtClean="0">
                <a:solidFill>
                  <a:srgbClr val="002060"/>
                </a:solidFill>
                <a:latin typeface="Calibri" panose="020F0502020204030204" pitchFamily="34" charset="0"/>
                <a:cs typeface="Calibri" panose="020F0502020204030204" pitchFamily="34" charset="0"/>
              </a:rPr>
              <a:t>Bases Curriculares 7° a 2° Medio</a:t>
            </a:r>
            <a:r>
              <a:rPr lang="es-MX" sz="2400" dirty="0" smtClean="0">
                <a:solidFill>
                  <a:srgbClr val="002060"/>
                </a:solidFill>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2993985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34696" y="360382"/>
            <a:ext cx="9520158" cy="1049235"/>
          </a:xfrm>
        </p:spPr>
        <p:txBody>
          <a:bodyPr/>
          <a:lstStyle/>
          <a:p>
            <a:r>
              <a:rPr lang="es-MX" b="1" dirty="0" smtClean="0">
                <a:solidFill>
                  <a:srgbClr val="002060"/>
                </a:solidFill>
                <a:latin typeface="Calibri" panose="020F0502020204030204" pitchFamily="34" charset="0"/>
                <a:cs typeface="Calibri" panose="020F0502020204030204" pitchFamily="34" charset="0"/>
              </a:rPr>
              <a:t>Propósito de la asignatura  en 3° y 4° Medio</a:t>
            </a:r>
            <a:endParaRPr lang="es-CL" b="1" dirty="0">
              <a:solidFill>
                <a:srgbClr val="002060"/>
              </a:solidFill>
              <a:latin typeface="Calibri" panose="020F0502020204030204" pitchFamily="34" charset="0"/>
              <a:cs typeface="Calibri" panose="020F0502020204030204" pitchFamily="34" charset="0"/>
            </a:endParaRPr>
          </a:p>
        </p:txBody>
      </p:sp>
      <p:sp>
        <p:nvSpPr>
          <p:cNvPr id="3" name="Marcador de contenido 2"/>
          <p:cNvSpPr>
            <a:spLocks noGrp="1"/>
          </p:cNvSpPr>
          <p:nvPr>
            <p:ph idx="1"/>
          </p:nvPr>
        </p:nvSpPr>
        <p:spPr>
          <a:xfrm>
            <a:off x="1534696" y="2233749"/>
            <a:ext cx="8236321" cy="3232596"/>
          </a:xfrm>
        </p:spPr>
        <p:txBody>
          <a:bodyPr/>
          <a:lstStyle/>
          <a:p>
            <a:pPr algn="just"/>
            <a:r>
              <a:rPr lang="es-MX" dirty="0" smtClean="0">
                <a:solidFill>
                  <a:srgbClr val="002060"/>
                </a:solidFill>
                <a:latin typeface="Calibri" panose="020F0502020204030204" pitchFamily="34" charset="0"/>
                <a:cs typeface="Calibri" panose="020F0502020204030204" pitchFamily="34" charset="0"/>
              </a:rPr>
              <a:t>“Al </a:t>
            </a:r>
            <a:r>
              <a:rPr lang="es-MX" dirty="0">
                <a:solidFill>
                  <a:srgbClr val="002060"/>
                </a:solidFill>
                <a:latin typeface="Calibri" panose="020F0502020204030204" pitchFamily="34" charset="0"/>
                <a:cs typeface="Calibri" panose="020F0502020204030204" pitchFamily="34" charset="0"/>
              </a:rPr>
              <a:t>finalizar 4° medio, se espera que los estudiantes sean capaces de potenciar y aplicar sus habilidades de comprensión y producción de textos, con el fin de participar activa y reflexivamente en una sociedad multicultural y </a:t>
            </a:r>
            <a:r>
              <a:rPr lang="es-MX" dirty="0" smtClean="0">
                <a:solidFill>
                  <a:srgbClr val="002060"/>
                </a:solidFill>
                <a:latin typeface="Calibri" panose="020F0502020204030204" pitchFamily="34" charset="0"/>
                <a:cs typeface="Calibri" panose="020F0502020204030204" pitchFamily="34" charset="0"/>
              </a:rPr>
              <a:t>globalizada” (</a:t>
            </a:r>
            <a:r>
              <a:rPr lang="es-MX" sz="1800" i="1" dirty="0" smtClean="0">
                <a:solidFill>
                  <a:srgbClr val="002060"/>
                </a:solidFill>
                <a:latin typeface="Calibri" panose="020F0502020204030204" pitchFamily="34" charset="0"/>
                <a:cs typeface="Calibri" panose="020F0502020204030204" pitchFamily="34" charset="0"/>
              </a:rPr>
              <a:t>Bases Curriculares 3° y 4° Medio</a:t>
            </a:r>
            <a:r>
              <a:rPr lang="es-MX" dirty="0" smtClean="0">
                <a:solidFill>
                  <a:srgbClr val="002060"/>
                </a:solidFill>
                <a:latin typeface="Calibri" panose="020F0502020204030204" pitchFamily="34" charset="0"/>
                <a:cs typeface="Calibri" panose="020F0502020204030204" pitchFamily="34" charset="0"/>
              </a:rPr>
              <a:t>).</a:t>
            </a:r>
            <a:endParaRPr lang="es-CL" dirty="0">
              <a:solidFill>
                <a:srgbClr val="00206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392432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34696" y="190565"/>
            <a:ext cx="9520158" cy="1049235"/>
          </a:xfrm>
        </p:spPr>
        <p:txBody>
          <a:bodyPr/>
          <a:lstStyle/>
          <a:p>
            <a:r>
              <a:rPr lang="es-MX" b="1" dirty="0" smtClean="0">
                <a:solidFill>
                  <a:srgbClr val="002060"/>
                </a:solidFill>
                <a:latin typeface="Calibri" panose="020F0502020204030204" pitchFamily="34" charset="0"/>
                <a:cs typeface="Calibri" panose="020F0502020204030204" pitchFamily="34" charset="0"/>
              </a:rPr>
              <a:t>Enfoque de la asignatura en los diferentes niveles</a:t>
            </a:r>
            <a:endParaRPr lang="es-CL" b="1" dirty="0">
              <a:solidFill>
                <a:srgbClr val="002060"/>
              </a:solidFill>
              <a:latin typeface="Calibri" panose="020F0502020204030204" pitchFamily="34" charset="0"/>
              <a:cs typeface="Calibri" panose="020F0502020204030204" pitchFamily="34" charset="0"/>
            </a:endParaRPr>
          </a:p>
        </p:txBody>
      </p:sp>
      <p:sp>
        <p:nvSpPr>
          <p:cNvPr id="3" name="Marcador de contenido 2"/>
          <p:cNvSpPr>
            <a:spLocks noGrp="1"/>
          </p:cNvSpPr>
          <p:nvPr>
            <p:ph idx="1"/>
          </p:nvPr>
        </p:nvSpPr>
        <p:spPr>
          <a:xfrm>
            <a:off x="1534696" y="1632858"/>
            <a:ext cx="8876401" cy="3833488"/>
          </a:xfrm>
        </p:spPr>
        <p:txBody>
          <a:bodyPr>
            <a:normAutofit/>
          </a:bodyPr>
          <a:lstStyle/>
          <a:p>
            <a:pPr algn="just"/>
            <a:r>
              <a:rPr lang="es-MX" dirty="0" smtClean="0">
                <a:solidFill>
                  <a:srgbClr val="002060"/>
                </a:solidFill>
                <a:latin typeface="Calibri" panose="020F0502020204030204" pitchFamily="34" charset="0"/>
                <a:cs typeface="Calibri" panose="020F0502020204030204" pitchFamily="34" charset="0"/>
              </a:rPr>
              <a:t>“En </a:t>
            </a:r>
            <a:r>
              <a:rPr lang="es-MX" dirty="0">
                <a:solidFill>
                  <a:srgbClr val="002060"/>
                </a:solidFill>
                <a:latin typeface="Calibri" panose="020F0502020204030204" pitchFamily="34" charset="0"/>
                <a:cs typeface="Calibri" panose="020F0502020204030204" pitchFamily="34" charset="0"/>
              </a:rPr>
              <a:t>relación con el enfoque de la asignatura, los Objetivos de Aprendizaje mantienen el enfoque comunicativo del marco curricular anterior, es decir, apuntan al desarrollo de las competencias comunicativas, que involucran conocimientos, habilidades y </a:t>
            </a:r>
            <a:r>
              <a:rPr lang="es-MX" dirty="0" smtClean="0">
                <a:solidFill>
                  <a:srgbClr val="002060"/>
                </a:solidFill>
                <a:latin typeface="Calibri" panose="020F0502020204030204" pitchFamily="34" charset="0"/>
                <a:cs typeface="Calibri" panose="020F0502020204030204" pitchFamily="34" charset="0"/>
              </a:rPr>
              <a:t>actitudes” (</a:t>
            </a:r>
            <a:r>
              <a:rPr lang="es-MX" sz="1800" i="1" dirty="0" smtClean="0">
                <a:solidFill>
                  <a:srgbClr val="002060"/>
                </a:solidFill>
                <a:latin typeface="Calibri" panose="020F0502020204030204" pitchFamily="34" charset="0"/>
                <a:cs typeface="Calibri" panose="020F0502020204030204" pitchFamily="34" charset="0"/>
              </a:rPr>
              <a:t>Bases Curriculares 1° a 6° Básico</a:t>
            </a:r>
            <a:r>
              <a:rPr lang="es-MX" dirty="0" smtClean="0">
                <a:solidFill>
                  <a:srgbClr val="002060"/>
                </a:solidFill>
                <a:latin typeface="Calibri" panose="020F0502020204030204" pitchFamily="34" charset="0"/>
                <a:cs typeface="Calibri" panose="020F0502020204030204" pitchFamily="34" charset="0"/>
              </a:rPr>
              <a:t>). </a:t>
            </a:r>
          </a:p>
          <a:p>
            <a:pPr algn="just"/>
            <a:r>
              <a:rPr lang="es-MX" dirty="0" smtClean="0">
                <a:solidFill>
                  <a:srgbClr val="002060"/>
                </a:solidFill>
                <a:latin typeface="Calibri" panose="020F0502020204030204" pitchFamily="34" charset="0"/>
                <a:cs typeface="Calibri" panose="020F0502020204030204" pitchFamily="34" charset="0"/>
              </a:rPr>
              <a:t>“Las </a:t>
            </a:r>
            <a:r>
              <a:rPr lang="es-MX" dirty="0">
                <a:solidFill>
                  <a:srgbClr val="002060"/>
                </a:solidFill>
                <a:latin typeface="Calibri" panose="020F0502020204030204" pitchFamily="34" charset="0"/>
                <a:cs typeface="Calibri" panose="020F0502020204030204" pitchFamily="34" charset="0"/>
              </a:rPr>
              <a:t>presentes Bases Curriculares adoptan un enfoque cultural y comunicativo estructurado en cuatro ejes: Lectura, Escritura, Comunicación oral e Investigación en lenguaje y literatura, con el objeto de formar hombres y mujeres comunicativamente competentes, con conciencia de su propia cultura y de otras culturas, reflexivos(as) y críticos(as</a:t>
            </a:r>
            <a:r>
              <a:rPr lang="es-MX" dirty="0" smtClean="0">
                <a:solidFill>
                  <a:srgbClr val="002060"/>
                </a:solidFill>
                <a:latin typeface="Calibri" panose="020F0502020204030204" pitchFamily="34" charset="0"/>
                <a:cs typeface="Calibri" panose="020F0502020204030204" pitchFamily="34" charset="0"/>
              </a:rPr>
              <a:t>)” (</a:t>
            </a:r>
            <a:r>
              <a:rPr lang="es-MX" sz="1800" i="1" dirty="0" smtClean="0">
                <a:solidFill>
                  <a:srgbClr val="002060"/>
                </a:solidFill>
                <a:latin typeface="Calibri" panose="020F0502020204030204" pitchFamily="34" charset="0"/>
                <a:cs typeface="Calibri" panose="020F0502020204030204" pitchFamily="34" charset="0"/>
              </a:rPr>
              <a:t>Bases Curriculares 7° a 2° Medio</a:t>
            </a:r>
            <a:r>
              <a:rPr lang="es-MX" dirty="0" smtClean="0">
                <a:solidFill>
                  <a:srgbClr val="002060"/>
                </a:solidFill>
                <a:latin typeface="Calibri" panose="020F0502020204030204" pitchFamily="34" charset="0"/>
                <a:cs typeface="Calibri" panose="020F0502020204030204" pitchFamily="34" charset="0"/>
              </a:rPr>
              <a:t>).</a:t>
            </a:r>
            <a:endParaRPr lang="es-CL" dirty="0">
              <a:solidFill>
                <a:srgbClr val="002060"/>
              </a:solidFill>
              <a:latin typeface="Calibri" panose="020F0502020204030204" pitchFamily="34" charset="0"/>
              <a:cs typeface="Calibri" panose="020F0502020204030204" pitchFamily="34" charset="0"/>
            </a:endParaRPr>
          </a:p>
          <a:p>
            <a:pPr algn="just"/>
            <a:endParaRPr lang="es-MX" dirty="0" smtClean="0">
              <a:latin typeface="Calibri" panose="020F0502020204030204" pitchFamily="34" charset="0"/>
              <a:cs typeface="Calibri" panose="020F0502020204030204" pitchFamily="34" charset="0"/>
            </a:endParaRPr>
          </a:p>
          <a:p>
            <a:pPr algn="just"/>
            <a:endParaRPr lang="es-CL" dirty="0">
              <a:latin typeface="Calibri" panose="020F0502020204030204" pitchFamily="34" charset="0"/>
              <a:cs typeface="Calibri" panose="020F0502020204030204" pitchFamily="34" charset="0"/>
            </a:endParaRPr>
          </a:p>
          <a:p>
            <a:endParaRPr lang="es-CL" dirty="0"/>
          </a:p>
        </p:txBody>
      </p:sp>
    </p:spTree>
    <p:extLst>
      <p:ext uri="{BB962C8B-B14F-4D97-AF65-F5344CB8AC3E}">
        <p14:creationId xmlns:p14="http://schemas.microsoft.com/office/powerpoint/2010/main" val="33828031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04068" y="229753"/>
            <a:ext cx="9520158" cy="1049235"/>
          </a:xfrm>
        </p:spPr>
        <p:txBody>
          <a:bodyPr/>
          <a:lstStyle/>
          <a:p>
            <a:r>
              <a:rPr lang="es-MX" b="1" dirty="0">
                <a:solidFill>
                  <a:srgbClr val="002060"/>
                </a:solidFill>
                <a:latin typeface="Calibri" panose="020F0502020204030204" pitchFamily="34" charset="0"/>
                <a:cs typeface="Calibri" panose="020F0502020204030204" pitchFamily="34" charset="0"/>
              </a:rPr>
              <a:t>O</a:t>
            </a:r>
            <a:r>
              <a:rPr lang="es-MX" b="1" dirty="0" smtClean="0">
                <a:solidFill>
                  <a:srgbClr val="002060"/>
                </a:solidFill>
                <a:latin typeface="Calibri" panose="020F0502020204030204" pitchFamily="34" charset="0"/>
                <a:cs typeface="Calibri" panose="020F0502020204030204" pitchFamily="34" charset="0"/>
              </a:rPr>
              <a:t>rganización Curricular de la Asignatura</a:t>
            </a:r>
            <a:endParaRPr lang="es-CL" b="1" dirty="0">
              <a:solidFill>
                <a:srgbClr val="002060"/>
              </a:solidFill>
              <a:latin typeface="Calibri" panose="020F0502020204030204" pitchFamily="34" charset="0"/>
              <a:cs typeface="Calibri" panose="020F0502020204030204" pitchFamily="34" charset="0"/>
            </a:endParaRPr>
          </a:p>
        </p:txBody>
      </p:sp>
      <p:sp>
        <p:nvSpPr>
          <p:cNvPr id="3" name="Marcador de contenido 2"/>
          <p:cNvSpPr>
            <a:spLocks noGrp="1"/>
          </p:cNvSpPr>
          <p:nvPr>
            <p:ph idx="1"/>
          </p:nvPr>
        </p:nvSpPr>
        <p:spPr>
          <a:xfrm>
            <a:off x="1534696" y="2312126"/>
            <a:ext cx="8811087" cy="3154219"/>
          </a:xfrm>
        </p:spPr>
        <p:txBody>
          <a:bodyPr>
            <a:normAutofit/>
          </a:bodyPr>
          <a:lstStyle/>
          <a:p>
            <a:pPr algn="just"/>
            <a:r>
              <a:rPr lang="es-MX" sz="2400" dirty="0" smtClean="0">
                <a:solidFill>
                  <a:srgbClr val="002060"/>
                </a:solidFill>
                <a:latin typeface="Calibri" panose="020F0502020204030204" pitchFamily="34" charset="0"/>
                <a:cs typeface="Calibri" panose="020F0502020204030204" pitchFamily="34" charset="0"/>
              </a:rPr>
              <a:t>La asignatura de Lenguaje y Comunicación/ Lengua y Literatura está organizada por Ejes que corresponden a las competencias comunicativas propiamente tal, </a:t>
            </a:r>
            <a:r>
              <a:rPr lang="es-MX" sz="2400" dirty="0">
                <a:solidFill>
                  <a:srgbClr val="002060"/>
                </a:solidFill>
                <a:latin typeface="Calibri" panose="020F0502020204030204" pitchFamily="34" charset="0"/>
                <a:cs typeface="Calibri" panose="020F0502020204030204" pitchFamily="34" charset="0"/>
              </a:rPr>
              <a:t>como </a:t>
            </a:r>
            <a:r>
              <a:rPr lang="es-MX" sz="2400" dirty="0" smtClean="0">
                <a:solidFill>
                  <a:srgbClr val="002060"/>
                </a:solidFill>
                <a:latin typeface="Calibri" panose="020F0502020204030204" pitchFamily="34" charset="0"/>
                <a:cs typeface="Calibri" panose="020F0502020204030204" pitchFamily="34" charset="0"/>
              </a:rPr>
              <a:t>son escuchar </a:t>
            </a:r>
            <a:r>
              <a:rPr lang="es-MX" sz="2400" dirty="0">
                <a:solidFill>
                  <a:srgbClr val="002060"/>
                </a:solidFill>
                <a:latin typeface="Calibri" panose="020F0502020204030204" pitchFamily="34" charset="0"/>
                <a:cs typeface="Calibri" panose="020F0502020204030204" pitchFamily="34" charset="0"/>
              </a:rPr>
              <a:t>y hablar, leer y </a:t>
            </a:r>
            <a:r>
              <a:rPr lang="es-MX" sz="2400" dirty="0" smtClean="0">
                <a:solidFill>
                  <a:srgbClr val="002060"/>
                </a:solidFill>
                <a:latin typeface="Calibri" panose="020F0502020204030204" pitchFamily="34" charset="0"/>
                <a:cs typeface="Calibri" panose="020F0502020204030204" pitchFamily="34" charset="0"/>
              </a:rPr>
              <a:t>escribir, habilidades que se ponen en práctica permanentemente en lo cotidiano.</a:t>
            </a:r>
          </a:p>
          <a:p>
            <a:endParaRPr lang="es-MX"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451280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Marcador de contenido 5"/>
          <p:cNvGraphicFramePr>
            <a:graphicFrameLocks noGrp="1"/>
          </p:cNvGraphicFramePr>
          <p:nvPr>
            <p:ph idx="1"/>
            <p:extLst>
              <p:ext uri="{D42A27DB-BD31-4B8C-83A1-F6EECF244321}">
                <p14:modId xmlns:p14="http://schemas.microsoft.com/office/powerpoint/2010/main" val="909704388"/>
              </p:ext>
            </p:extLst>
          </p:nvPr>
        </p:nvGraphicFramePr>
        <p:xfrm>
          <a:off x="1535113" y="2016125"/>
          <a:ext cx="9520236" cy="1981200"/>
        </p:xfrm>
        <a:graphic>
          <a:graphicData uri="http://schemas.openxmlformats.org/drawingml/2006/table">
            <a:tbl>
              <a:tblPr firstRow="1" bandRow="1">
                <a:tableStyleId>{5C22544A-7EE6-4342-B048-85BDC9FD1C3A}</a:tableStyleId>
              </a:tblPr>
              <a:tblGrid>
                <a:gridCol w="3173412">
                  <a:extLst>
                    <a:ext uri="{9D8B030D-6E8A-4147-A177-3AD203B41FA5}">
                      <a16:colId xmlns:a16="http://schemas.microsoft.com/office/drawing/2014/main" val="1247620801"/>
                    </a:ext>
                  </a:extLst>
                </a:gridCol>
                <a:gridCol w="3173412">
                  <a:extLst>
                    <a:ext uri="{9D8B030D-6E8A-4147-A177-3AD203B41FA5}">
                      <a16:colId xmlns:a16="http://schemas.microsoft.com/office/drawing/2014/main" val="2417603701"/>
                    </a:ext>
                  </a:extLst>
                </a:gridCol>
                <a:gridCol w="3173412">
                  <a:extLst>
                    <a:ext uri="{9D8B030D-6E8A-4147-A177-3AD203B41FA5}">
                      <a16:colId xmlns:a16="http://schemas.microsoft.com/office/drawing/2014/main" val="3140206483"/>
                    </a:ext>
                  </a:extLst>
                </a:gridCol>
              </a:tblGrid>
              <a:tr h="370840">
                <a:tc>
                  <a:txBody>
                    <a:bodyPr/>
                    <a:lstStyle/>
                    <a:p>
                      <a:r>
                        <a:rPr lang="es-MX" sz="2000" dirty="0" smtClean="0">
                          <a:latin typeface="Calibri" panose="020F0502020204030204" pitchFamily="34" charset="0"/>
                          <a:cs typeface="Calibri" panose="020F0502020204030204" pitchFamily="34" charset="0"/>
                        </a:rPr>
                        <a:t>1° a 6° Básico</a:t>
                      </a:r>
                      <a:endParaRPr lang="es-CL" sz="2000" dirty="0">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s-MX" sz="2000" dirty="0" smtClean="0">
                          <a:latin typeface="Calibri" panose="020F0502020204030204" pitchFamily="34" charset="0"/>
                          <a:cs typeface="Calibri" panose="020F0502020204030204" pitchFamily="34" charset="0"/>
                        </a:rPr>
                        <a:t>7° a 2° Medio</a:t>
                      </a:r>
                      <a:endParaRPr lang="es-CL" sz="2000" dirty="0">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s-MX" sz="2000" dirty="0" smtClean="0">
                          <a:latin typeface="Calibri" panose="020F0502020204030204" pitchFamily="34" charset="0"/>
                          <a:cs typeface="Calibri" panose="020F0502020204030204" pitchFamily="34" charset="0"/>
                        </a:rPr>
                        <a:t>3° y 4° Medio</a:t>
                      </a:r>
                      <a:endParaRPr lang="es-CL" sz="2000" dirty="0">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25770073"/>
                  </a:ext>
                </a:extLst>
              </a:tr>
              <a:tr h="370840">
                <a:tc>
                  <a:txBody>
                    <a:bodyPr/>
                    <a:lstStyle/>
                    <a:p>
                      <a:r>
                        <a:rPr lang="es-MX" sz="2000" b="1" dirty="0" smtClean="0">
                          <a:solidFill>
                            <a:srgbClr val="002060"/>
                          </a:solidFill>
                          <a:latin typeface="Calibri" panose="020F0502020204030204" pitchFamily="34" charset="0"/>
                          <a:cs typeface="Calibri" panose="020F0502020204030204" pitchFamily="34" charset="0"/>
                        </a:rPr>
                        <a:t>Lectura </a:t>
                      </a:r>
                      <a:endParaRPr lang="es-CL" sz="2000" b="1" dirty="0">
                        <a:solidFill>
                          <a:srgbClr val="002060"/>
                        </a:solidFill>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s-MX" sz="2000" b="1" dirty="0" smtClean="0">
                          <a:solidFill>
                            <a:srgbClr val="002060"/>
                          </a:solidFill>
                          <a:latin typeface="Calibri" panose="020F0502020204030204" pitchFamily="34" charset="0"/>
                          <a:cs typeface="Calibri" panose="020F0502020204030204" pitchFamily="34" charset="0"/>
                        </a:rPr>
                        <a:t>Lectura </a:t>
                      </a:r>
                      <a:endParaRPr lang="es-CL" sz="2000" b="1" dirty="0">
                        <a:solidFill>
                          <a:srgbClr val="002060"/>
                        </a:solidFill>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s-MX" sz="2000" b="1" dirty="0" smtClean="0">
                          <a:solidFill>
                            <a:srgbClr val="002060"/>
                          </a:solidFill>
                          <a:latin typeface="Calibri" panose="020F0502020204030204" pitchFamily="34" charset="0"/>
                          <a:cs typeface="Calibri" panose="020F0502020204030204" pitchFamily="34" charset="0"/>
                        </a:rPr>
                        <a:t>Comprensión </a:t>
                      </a:r>
                      <a:endParaRPr lang="es-CL" sz="2000" b="1" dirty="0">
                        <a:solidFill>
                          <a:srgbClr val="002060"/>
                        </a:solidFill>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84273376"/>
                  </a:ext>
                </a:extLst>
              </a:tr>
              <a:tr h="370840">
                <a:tc>
                  <a:txBody>
                    <a:bodyPr/>
                    <a:lstStyle/>
                    <a:p>
                      <a:r>
                        <a:rPr lang="es-MX" sz="2000" b="1" dirty="0" smtClean="0">
                          <a:solidFill>
                            <a:srgbClr val="002060"/>
                          </a:solidFill>
                          <a:latin typeface="Calibri" panose="020F0502020204030204" pitchFamily="34" charset="0"/>
                          <a:cs typeface="Calibri" panose="020F0502020204030204" pitchFamily="34" charset="0"/>
                        </a:rPr>
                        <a:t>Escritura </a:t>
                      </a:r>
                      <a:endParaRPr lang="es-CL" sz="2000" b="1" dirty="0">
                        <a:solidFill>
                          <a:srgbClr val="002060"/>
                        </a:solidFill>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s-MX" sz="2000" b="1" dirty="0" smtClean="0">
                          <a:solidFill>
                            <a:srgbClr val="002060"/>
                          </a:solidFill>
                          <a:latin typeface="Calibri" panose="020F0502020204030204" pitchFamily="34" charset="0"/>
                          <a:cs typeface="Calibri" panose="020F0502020204030204" pitchFamily="34" charset="0"/>
                        </a:rPr>
                        <a:t>Escritura </a:t>
                      </a:r>
                      <a:endParaRPr lang="es-CL" sz="2000" b="1" dirty="0">
                        <a:solidFill>
                          <a:srgbClr val="002060"/>
                        </a:solidFill>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s-MX" sz="2000" b="1" dirty="0" smtClean="0">
                          <a:solidFill>
                            <a:srgbClr val="002060"/>
                          </a:solidFill>
                          <a:latin typeface="Calibri" panose="020F0502020204030204" pitchFamily="34" charset="0"/>
                          <a:cs typeface="Calibri" panose="020F0502020204030204" pitchFamily="34" charset="0"/>
                        </a:rPr>
                        <a:t>Producción </a:t>
                      </a:r>
                      <a:endParaRPr lang="es-CL" sz="2000" b="1" dirty="0">
                        <a:solidFill>
                          <a:srgbClr val="002060"/>
                        </a:solidFill>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35258551"/>
                  </a:ext>
                </a:extLst>
              </a:tr>
              <a:tr h="370840">
                <a:tc>
                  <a:txBody>
                    <a:bodyPr/>
                    <a:lstStyle/>
                    <a:p>
                      <a:r>
                        <a:rPr lang="es-MX" sz="2000" b="1" dirty="0" smtClean="0">
                          <a:solidFill>
                            <a:srgbClr val="002060"/>
                          </a:solidFill>
                          <a:latin typeface="Calibri" panose="020F0502020204030204" pitchFamily="34" charset="0"/>
                          <a:cs typeface="Calibri" panose="020F0502020204030204" pitchFamily="34" charset="0"/>
                        </a:rPr>
                        <a:t>Comunicación oral</a:t>
                      </a:r>
                      <a:endParaRPr lang="es-CL" sz="2000" b="1" dirty="0">
                        <a:solidFill>
                          <a:srgbClr val="002060"/>
                        </a:solidFill>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s-MX" sz="2000" b="1" dirty="0" smtClean="0">
                          <a:solidFill>
                            <a:srgbClr val="002060"/>
                          </a:solidFill>
                          <a:latin typeface="Calibri" panose="020F0502020204030204" pitchFamily="34" charset="0"/>
                          <a:cs typeface="Calibri" panose="020F0502020204030204" pitchFamily="34" charset="0"/>
                        </a:rPr>
                        <a:t>Comunicación oral</a:t>
                      </a:r>
                      <a:endParaRPr lang="es-CL" sz="2000" b="1" dirty="0">
                        <a:solidFill>
                          <a:srgbClr val="002060"/>
                        </a:solidFill>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s-MX" sz="2000" b="1" dirty="0" smtClean="0">
                          <a:solidFill>
                            <a:srgbClr val="002060"/>
                          </a:solidFill>
                          <a:latin typeface="Calibri" panose="020F0502020204030204" pitchFamily="34" charset="0"/>
                          <a:cs typeface="Calibri" panose="020F0502020204030204" pitchFamily="34" charset="0"/>
                        </a:rPr>
                        <a:t>Investigación </a:t>
                      </a:r>
                      <a:endParaRPr lang="es-CL" sz="2000" b="1" dirty="0">
                        <a:solidFill>
                          <a:srgbClr val="002060"/>
                        </a:solidFill>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92629122"/>
                  </a:ext>
                </a:extLst>
              </a:tr>
              <a:tr h="370840">
                <a:tc>
                  <a:txBody>
                    <a:bodyPr/>
                    <a:lstStyle/>
                    <a:p>
                      <a:endParaRPr lang="es-CL" sz="2000" b="1">
                        <a:solidFill>
                          <a:srgbClr val="002060"/>
                        </a:solidFill>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s-MX" sz="2000" b="1" dirty="0" smtClean="0">
                          <a:solidFill>
                            <a:srgbClr val="002060"/>
                          </a:solidFill>
                          <a:latin typeface="Calibri" panose="020F0502020204030204" pitchFamily="34" charset="0"/>
                          <a:cs typeface="Calibri" panose="020F0502020204030204" pitchFamily="34" charset="0"/>
                        </a:rPr>
                        <a:t>Investigación </a:t>
                      </a:r>
                      <a:endParaRPr lang="es-CL" sz="2000" b="1" dirty="0">
                        <a:solidFill>
                          <a:srgbClr val="002060"/>
                        </a:solidFill>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s-CL" sz="2000" b="1" dirty="0">
                        <a:solidFill>
                          <a:srgbClr val="002060"/>
                        </a:solidFill>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48514194"/>
                  </a:ext>
                </a:extLst>
              </a:tr>
            </a:tbl>
          </a:graphicData>
        </a:graphic>
      </p:graphicFrame>
      <p:sp>
        <p:nvSpPr>
          <p:cNvPr id="7" name="CuadroTexto 6"/>
          <p:cNvSpPr txBox="1"/>
          <p:nvPr/>
        </p:nvSpPr>
        <p:spPr>
          <a:xfrm>
            <a:off x="3905794" y="927463"/>
            <a:ext cx="4362995" cy="584775"/>
          </a:xfrm>
          <a:prstGeom prst="rect">
            <a:avLst/>
          </a:prstGeom>
          <a:noFill/>
        </p:spPr>
        <p:txBody>
          <a:bodyPr wrap="square" rtlCol="0">
            <a:spAutoFit/>
          </a:bodyPr>
          <a:lstStyle/>
          <a:p>
            <a:r>
              <a:rPr lang="es-MX" sz="3200" dirty="0" smtClean="0">
                <a:latin typeface="Calibri" panose="020F0502020204030204" pitchFamily="34" charset="0"/>
                <a:cs typeface="Calibri" panose="020F0502020204030204" pitchFamily="34" charset="0"/>
              </a:rPr>
              <a:t>      </a:t>
            </a:r>
            <a:r>
              <a:rPr lang="es-MX" sz="3200" dirty="0" smtClean="0">
                <a:latin typeface="Calibri" panose="020F0502020204030204" pitchFamily="34" charset="0"/>
                <a:cs typeface="Calibri" panose="020F0502020204030204" pitchFamily="34" charset="0"/>
              </a:rPr>
              <a:t>      </a:t>
            </a:r>
            <a:r>
              <a:rPr lang="es-MX" sz="3200" b="1" dirty="0" smtClean="0">
                <a:solidFill>
                  <a:srgbClr val="002060"/>
                </a:solidFill>
                <a:latin typeface="Calibri" panose="020F0502020204030204" pitchFamily="34" charset="0"/>
                <a:cs typeface="Calibri" panose="020F0502020204030204" pitchFamily="34" charset="0"/>
              </a:rPr>
              <a:t>Ejes</a:t>
            </a:r>
            <a:endParaRPr lang="es-CL" sz="3200" b="1" dirty="0">
              <a:solidFill>
                <a:srgbClr val="00206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51648076"/>
      </p:ext>
    </p:extLst>
  </p:cSld>
  <p:clrMapOvr>
    <a:masterClrMapping/>
  </p:clrMapOvr>
  <p:timing>
    <p:tnLst>
      <p:par>
        <p:cTn id="1" dur="indefinite" restart="never" nodeType="tmRoot"/>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docProps/app.xml><?xml version="1.0" encoding="utf-8"?>
<Properties xmlns="http://schemas.openxmlformats.org/officeDocument/2006/extended-properties" xmlns:vt="http://schemas.openxmlformats.org/officeDocument/2006/docPropsVTypes">
  <Template>TM10001114[[fn=Galería]]</Template>
  <TotalTime>448</TotalTime>
  <Words>834</Words>
  <Application>Microsoft Office PowerPoint</Application>
  <PresentationFormat>Panorámica</PresentationFormat>
  <Paragraphs>70</Paragraphs>
  <Slides>20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20</vt:i4>
      </vt:variant>
    </vt:vector>
  </HeadingPairs>
  <TitlesOfParts>
    <vt:vector size="25" baseType="lpstr">
      <vt:lpstr>Arial</vt:lpstr>
      <vt:lpstr>Calibri</vt:lpstr>
      <vt:lpstr>Palatino Linotype</vt:lpstr>
      <vt:lpstr>Wingdings</vt:lpstr>
      <vt:lpstr>Gallery</vt:lpstr>
      <vt:lpstr> Priorización curricular Lenguaje y Comunicación/Lengua y Literatura</vt:lpstr>
      <vt:lpstr>https://docs.google.com/forms/d/e/1FAIpQLSeKyBJxQGQ0XpqFc6hSBQm48Ec9ovfo4LrVtfz99C4A_4zLqw/viewform</vt:lpstr>
      <vt:lpstr>                      Objetivo </vt:lpstr>
      <vt:lpstr>     ¿Qué significa priorización curricular?</vt:lpstr>
      <vt:lpstr>Propósitos de la asignatura en los distintos niveles</vt:lpstr>
      <vt:lpstr>Propósito de la asignatura  en 3° y 4° Medio</vt:lpstr>
      <vt:lpstr>Enfoque de la asignatura en los diferentes niveles</vt:lpstr>
      <vt:lpstr>Organización Curricular de la Asignatura</vt:lpstr>
      <vt:lpstr>Presentación de PowerPoint</vt:lpstr>
      <vt:lpstr>              Concepto de Habilidades</vt:lpstr>
      <vt:lpstr>            Criterios de priorización </vt:lpstr>
      <vt:lpstr>Presentación de PowerPoint</vt:lpstr>
      <vt:lpstr>Habilidades esenciales en la asignatura*</vt:lpstr>
      <vt:lpstr>                                  Eje de Lectura </vt:lpstr>
      <vt:lpstr>                                  Eje de Escritura </vt:lpstr>
      <vt:lpstr>                             Eje de Comunicación oral</vt:lpstr>
      <vt:lpstr>                            Eje de Investigación  </vt:lpstr>
      <vt:lpstr>Aspectos a considerar en el proceso formativo. </vt:lpstr>
      <vt:lpstr>Presentación de PowerPoint</vt:lpstr>
      <vt:lpstr>       Gracias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Adaptación curricular Lenguaje y Comunicación/Lengua y Literatura</dc:title>
  <dc:creator>Maria Teresa Caceres</dc:creator>
  <cp:lastModifiedBy>Maria Teresa Caceres</cp:lastModifiedBy>
  <cp:revision>66</cp:revision>
  <dcterms:created xsi:type="dcterms:W3CDTF">2020-04-19T21:25:52Z</dcterms:created>
  <dcterms:modified xsi:type="dcterms:W3CDTF">2020-04-21T19:52:32Z</dcterms:modified>
</cp:coreProperties>
</file>